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60" r:id="rId2"/>
    <p:sldId id="554" r:id="rId3"/>
    <p:sldId id="540" r:id="rId4"/>
    <p:sldId id="541" r:id="rId5"/>
    <p:sldId id="599" r:id="rId6"/>
    <p:sldId id="584" r:id="rId7"/>
    <p:sldId id="585" r:id="rId8"/>
    <p:sldId id="586" r:id="rId9"/>
    <p:sldId id="587" r:id="rId10"/>
    <p:sldId id="262" r:id="rId11"/>
    <p:sldId id="589" r:id="rId12"/>
    <p:sldId id="590" r:id="rId13"/>
    <p:sldId id="591" r:id="rId14"/>
    <p:sldId id="564" r:id="rId15"/>
    <p:sldId id="565" r:id="rId16"/>
    <p:sldId id="566" r:id="rId17"/>
    <p:sldId id="569" r:id="rId18"/>
    <p:sldId id="567" r:id="rId19"/>
    <p:sldId id="568" r:id="rId20"/>
    <p:sldId id="266" r:id="rId21"/>
    <p:sldId id="571" r:id="rId22"/>
    <p:sldId id="572" r:id="rId23"/>
    <p:sldId id="592" r:id="rId24"/>
    <p:sldId id="574" r:id="rId25"/>
    <p:sldId id="594" r:id="rId26"/>
    <p:sldId id="575" r:id="rId27"/>
    <p:sldId id="596" r:id="rId28"/>
    <p:sldId id="581" r:id="rId29"/>
    <p:sldId id="582" r:id="rId30"/>
    <p:sldId id="598" r:id="rId31"/>
    <p:sldId id="583" r:id="rId32"/>
    <p:sldId id="597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69"/>
    <p:restoredTop sz="94674"/>
  </p:normalViewPr>
  <p:slideViewPr>
    <p:cSldViewPr snapToGrid="0" snapToObjects="1" showGuides="1">
      <p:cViewPr varScale="1">
        <p:scale>
          <a:sx n="109" d="100"/>
          <a:sy n="109" d="100"/>
        </p:scale>
        <p:origin x="200" y="408"/>
      </p:cViewPr>
      <p:guideLst>
        <p:guide orient="horz" pos="2319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AEEE3-4B30-454D-BEDF-AAF5ADBAADD6}" type="datetimeFigureOut">
              <a:rPr kumimoji="1" lang="zh-CN" altLang="en-US" smtClean="0"/>
              <a:t>2019/9/29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36A85-DC6F-E540-8B8A-9FEEC96583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2872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/>
              <a:t>Binary </a:t>
            </a:r>
          </a:p>
          <a:p>
            <a:pPr algn="ctr"/>
            <a:r>
              <a:rPr lang="en-US" altLang="zh-TW" sz="1200" dirty="0"/>
              <a:t>Classifier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9403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07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480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AA26-3344-8947-AC80-C2D3858EC0DA}" type="datetimeFigureOut">
              <a:rPr kumimoji="1" lang="zh-CN" altLang="en-US" smtClean="0"/>
              <a:t>2019/9/29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B4FC-F82F-524E-A955-CAC85333AB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6736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AA26-3344-8947-AC80-C2D3858EC0DA}" type="datetimeFigureOut">
              <a:rPr kumimoji="1" lang="zh-CN" altLang="en-US" smtClean="0"/>
              <a:t>2019/9/29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B4FC-F82F-524E-A955-CAC85333AB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6735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AA26-3344-8947-AC80-C2D3858EC0DA}" type="datetimeFigureOut">
              <a:rPr kumimoji="1" lang="zh-CN" altLang="en-US" smtClean="0"/>
              <a:t>2019/9/29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B4FC-F82F-524E-A955-CAC85333AB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077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AA26-3344-8947-AC80-C2D3858EC0DA}" type="datetimeFigureOut">
              <a:rPr kumimoji="1" lang="zh-CN" altLang="en-US" smtClean="0"/>
              <a:t>2019/9/29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B4FC-F82F-524E-A955-CAC85333AB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982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AA26-3344-8947-AC80-C2D3858EC0DA}" type="datetimeFigureOut">
              <a:rPr kumimoji="1" lang="zh-CN" altLang="en-US" smtClean="0"/>
              <a:t>2019/9/29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B4FC-F82F-524E-A955-CAC85333AB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9729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AA26-3344-8947-AC80-C2D3858EC0DA}" type="datetimeFigureOut">
              <a:rPr kumimoji="1" lang="zh-CN" altLang="en-US" smtClean="0"/>
              <a:t>2019/9/29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B4FC-F82F-524E-A955-CAC85333AB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8289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AA26-3344-8947-AC80-C2D3858EC0DA}" type="datetimeFigureOut">
              <a:rPr kumimoji="1" lang="zh-CN" altLang="en-US" smtClean="0"/>
              <a:t>2019/9/29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B4FC-F82F-524E-A955-CAC85333AB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8878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AA26-3344-8947-AC80-C2D3858EC0DA}" type="datetimeFigureOut">
              <a:rPr kumimoji="1" lang="zh-CN" altLang="en-US" smtClean="0"/>
              <a:t>2019/9/29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B4FC-F82F-524E-A955-CAC85333AB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7763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AA26-3344-8947-AC80-C2D3858EC0DA}" type="datetimeFigureOut">
              <a:rPr kumimoji="1" lang="zh-CN" altLang="en-US" smtClean="0"/>
              <a:t>2019/9/29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B4FC-F82F-524E-A955-CAC85333AB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3404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AA26-3344-8947-AC80-C2D3858EC0DA}" type="datetimeFigureOut">
              <a:rPr kumimoji="1" lang="zh-CN" altLang="en-US" smtClean="0"/>
              <a:t>2019/9/29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B4FC-F82F-524E-A955-CAC85333AB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707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4AA26-3344-8947-AC80-C2D3858EC0DA}" type="datetimeFigureOut">
              <a:rPr kumimoji="1" lang="zh-CN" altLang="en-US" smtClean="0"/>
              <a:t>2019/9/29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B4FC-F82F-524E-A955-CAC85333AB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383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4AA26-3344-8947-AC80-C2D3858EC0DA}" type="datetimeFigureOut">
              <a:rPr kumimoji="1" lang="zh-CN" altLang="en-US" smtClean="0"/>
              <a:t>2019/9/29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8B4FC-F82F-524E-A955-CAC85333AB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104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lwiz/cgan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microsoft.com/office/2007/relationships/hdphoto" Target="../media/hdphoto2.wdp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36.png"/><Relationship Id="rId4" Type="http://schemas.openxmlformats.org/officeDocument/2006/relationships/image" Target="../media/image3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3" Type="http://schemas.openxmlformats.org/officeDocument/2006/relationships/image" Target="../media/image9.png"/><Relationship Id="rId7" Type="http://schemas.openxmlformats.org/officeDocument/2006/relationships/image" Target="../media/image7.jp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4.jpg"/><Relationship Id="rId5" Type="http://schemas.openxmlformats.org/officeDocument/2006/relationships/image" Target="../media/image5.jpg"/><Relationship Id="rId10" Type="http://schemas.openxmlformats.org/officeDocument/2006/relationships/image" Target="../media/image13.jpg"/><Relationship Id="rId4" Type="http://schemas.openxmlformats.org/officeDocument/2006/relationships/image" Target="../media/image4.jp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lwiz/cgan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6B4FA58-332E-8346-9D28-1E30F2A23D32}"/>
              </a:ext>
            </a:extLst>
          </p:cNvPr>
          <p:cNvSpPr txBox="1"/>
          <p:nvPr/>
        </p:nvSpPr>
        <p:spPr>
          <a:xfrm>
            <a:off x="0" y="289039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/>
              <a:t>Conditional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Generation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by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GAN</a:t>
            </a:r>
          </a:p>
          <a:p>
            <a:pPr algn="ctr"/>
            <a:r>
              <a:rPr kumimoji="1" lang="zh-CN" altLang="en-US" sz="4000" dirty="0"/>
              <a:t>（</a:t>
            </a:r>
            <a:r>
              <a:rPr kumimoji="1" lang="en-US" altLang="zh-CN" sz="4000" dirty="0"/>
              <a:t>CGAN</a:t>
            </a:r>
            <a:r>
              <a:rPr kumimoji="1" lang="zh-CN" altLang="en-US" sz="4000" dirty="0"/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85F2D7-5D5D-3F4A-A09B-92737E2071F0}"/>
              </a:ext>
            </a:extLst>
          </p:cNvPr>
          <p:cNvSpPr txBox="1"/>
          <p:nvPr/>
        </p:nvSpPr>
        <p:spPr>
          <a:xfrm>
            <a:off x="7411453" y="5688531"/>
            <a:ext cx="1300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/>
              <a:t>王海峰</a:t>
            </a:r>
            <a:endParaRPr kumimoji="1" lang="en-US" altLang="zh-CN"/>
          </a:p>
          <a:p>
            <a:pPr algn="dist"/>
            <a:r>
              <a:rPr kumimoji="1" lang="en-US" altLang="zh-CN"/>
              <a:t>2019/09/30</a:t>
            </a:r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969089-757E-F943-AE03-CFE9C95C9048}"/>
              </a:ext>
            </a:extLst>
          </p:cNvPr>
          <p:cNvSpPr txBox="1"/>
          <p:nvPr/>
        </p:nvSpPr>
        <p:spPr>
          <a:xfrm>
            <a:off x="3130061" y="4581848"/>
            <a:ext cx="315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hlinkClick r:id="rId2"/>
              </a:rPr>
              <a:t>https://github.com/wilwiz/cgan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739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863E92B-2A2D-5544-94D4-81FF5BE44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958" y="41202"/>
            <a:ext cx="3208729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ED9DE0A-58FA-7D45-B04F-AFC9FA76A1CE}"/>
              </a:ext>
            </a:extLst>
          </p:cNvPr>
          <p:cNvSpPr txBox="1"/>
          <p:nvPr/>
        </p:nvSpPr>
        <p:spPr>
          <a:xfrm>
            <a:off x="2423925" y="1904647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GAN</a:t>
            </a:r>
            <a:endParaRPr kumimoji="1" lang="zh-CN" altLang="en-US" sz="2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F1705C5-51E3-8949-A87C-FB2D43A63840}"/>
              </a:ext>
            </a:extLst>
          </p:cNvPr>
          <p:cNvSpPr txBox="1"/>
          <p:nvPr/>
        </p:nvSpPr>
        <p:spPr>
          <a:xfrm>
            <a:off x="2115346" y="3276247"/>
            <a:ext cx="1468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00B0F0"/>
                </a:solidFill>
              </a:rPr>
              <a:t>GAN-CLS</a:t>
            </a:r>
            <a:endParaRPr kumimoji="1" lang="zh-CN" altLang="en-US" sz="2800" dirty="0">
              <a:solidFill>
                <a:srgbClr val="00B0F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C49786-4AE1-534A-AD9D-7F4B68C70BF5}"/>
              </a:ext>
            </a:extLst>
          </p:cNvPr>
          <p:cNvSpPr txBox="1"/>
          <p:nvPr/>
        </p:nvSpPr>
        <p:spPr>
          <a:xfrm>
            <a:off x="2124964" y="4570573"/>
            <a:ext cx="1459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GAN-INT</a:t>
            </a:r>
            <a:endParaRPr kumimoji="1" lang="zh-CN" altLang="en-US" sz="2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6C9D5D8-190E-DC4D-8F77-56D510930087}"/>
              </a:ext>
            </a:extLst>
          </p:cNvPr>
          <p:cNvSpPr txBox="1"/>
          <p:nvPr/>
        </p:nvSpPr>
        <p:spPr>
          <a:xfrm>
            <a:off x="1929954" y="5864899"/>
            <a:ext cx="2048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00B0F0"/>
                </a:solidFill>
              </a:rPr>
              <a:t>GAN-INT-CLS</a:t>
            </a:r>
            <a:endParaRPr kumimoji="1" lang="zh-CN" altLang="en-US" sz="2800" dirty="0">
              <a:solidFill>
                <a:srgbClr val="00B0F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E39B6E-CD4C-1B42-903F-704FA26F72DF}"/>
              </a:ext>
            </a:extLst>
          </p:cNvPr>
          <p:cNvSpPr/>
          <p:nvPr/>
        </p:nvSpPr>
        <p:spPr>
          <a:xfrm>
            <a:off x="-1516687" y="4120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CN" sz="2000" dirty="0">
                <a:solidFill>
                  <a:srgbClr val="00B0F0"/>
                </a:solidFill>
              </a:rPr>
              <a:t>[S. Reed, et</a:t>
            </a:r>
            <a:r>
              <a:rPr lang="zh-CN" altLang="en-US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al.,</a:t>
            </a:r>
            <a:r>
              <a:rPr lang="zh-CN" altLang="en-US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ICML,</a:t>
            </a:r>
            <a:r>
              <a:rPr lang="zh-CN" altLang="en-US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2016.]</a:t>
            </a:r>
            <a:endParaRPr lang="en-US" altLang="zh-CN" sz="2000" dirty="0">
              <a:solidFill>
                <a:srgbClr val="00B0F0"/>
              </a:solidFill>
              <a:effectLst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F2554F3-A864-2447-91C3-29FE583F8CAE}"/>
              </a:ext>
            </a:extLst>
          </p:cNvPr>
          <p:cNvSpPr/>
          <p:nvPr/>
        </p:nvSpPr>
        <p:spPr>
          <a:xfrm>
            <a:off x="533406" y="1480457"/>
            <a:ext cx="7852167" cy="1371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FEEF2B9-1D01-4844-B874-5B389831D2AC}"/>
              </a:ext>
            </a:extLst>
          </p:cNvPr>
          <p:cNvSpPr/>
          <p:nvPr/>
        </p:nvSpPr>
        <p:spPr>
          <a:xfrm>
            <a:off x="533406" y="2852057"/>
            <a:ext cx="7852167" cy="1371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DB3A072-9730-794F-80A0-19FA5CB43216}"/>
              </a:ext>
            </a:extLst>
          </p:cNvPr>
          <p:cNvSpPr/>
          <p:nvPr/>
        </p:nvSpPr>
        <p:spPr>
          <a:xfrm>
            <a:off x="533406" y="4223657"/>
            <a:ext cx="7852167" cy="1371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60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E9FFD62-7FD5-7544-AF0C-8D0A1CA61F6E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/>
              <a:t>Text-to-Image</a:t>
            </a:r>
            <a:endParaRPr kumimoji="1" lang="zh-CN" altLang="en-US" sz="3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278021-586D-5249-AFE4-95319E5D77E3}"/>
              </a:ext>
            </a:extLst>
          </p:cNvPr>
          <p:cNvSpPr/>
          <p:nvPr/>
        </p:nvSpPr>
        <p:spPr>
          <a:xfrm>
            <a:off x="4810446" y="4114162"/>
            <a:ext cx="989048" cy="8432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</a:t>
            </a:r>
            <a:endParaRPr lang="en-US" altLang="zh-TW" sz="2400" dirty="0"/>
          </a:p>
        </p:txBody>
      </p:sp>
      <p:sp>
        <p:nvSpPr>
          <p:cNvPr id="10" name="文字方塊 37">
            <a:extLst>
              <a:ext uri="{FF2B5EF4-FFF2-40B4-BE49-F238E27FC236}">
                <a16:creationId xmlns:a16="http://schemas.microsoft.com/office/drawing/2014/main" id="{623E26BD-FB0A-404D-9039-4273B6D6758E}"/>
              </a:ext>
            </a:extLst>
          </p:cNvPr>
          <p:cNvSpPr txBox="1"/>
          <p:nvPr/>
        </p:nvSpPr>
        <p:spPr>
          <a:xfrm>
            <a:off x="424554" y="2659627"/>
            <a:ext cx="297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Normal distribution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z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3334BD7-5B03-CD46-8CA0-A32D6396064B}"/>
                  </a:ext>
                </a:extLst>
              </p:cNvPr>
              <p:cNvSpPr/>
              <p:nvPr/>
            </p:nvSpPr>
            <p:spPr>
              <a:xfrm>
                <a:off x="495178" y="3132928"/>
                <a:ext cx="2068113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text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3334BD7-5B03-CD46-8CA0-A32D63960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8" y="3132928"/>
                <a:ext cx="2068113" cy="369332"/>
              </a:xfrm>
              <a:prstGeom prst="rect">
                <a:avLst/>
              </a:prstGeom>
              <a:blipFill>
                <a:blip r:embed="rId2"/>
                <a:stretch>
                  <a:fillRect t="-6452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41">
            <a:extLst>
              <a:ext uri="{FF2B5EF4-FFF2-40B4-BE49-F238E27FC236}">
                <a16:creationId xmlns:a16="http://schemas.microsoft.com/office/drawing/2014/main" id="{DB5EF08F-7F8F-354A-A8D2-6DD5F50DF799}"/>
              </a:ext>
            </a:extLst>
          </p:cNvPr>
          <p:cNvSpPr txBox="1"/>
          <p:nvPr/>
        </p:nvSpPr>
        <p:spPr>
          <a:xfrm>
            <a:off x="4785773" y="2665148"/>
            <a:ext cx="989048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TW" sz="1600" dirty="0"/>
          </a:p>
          <a:p>
            <a:pPr algn="ctr"/>
            <a:r>
              <a:rPr lang="en-US" altLang="zh-TW" sz="1600" dirty="0"/>
              <a:t>Image</a:t>
            </a:r>
          </a:p>
          <a:p>
            <a:pPr algn="ctr"/>
            <a:r>
              <a:rPr lang="zh-CN" altLang="en-US" sz="1600" dirty="0"/>
              <a:t> </a:t>
            </a:r>
            <a:endParaRPr lang="zh-TW" altLang="en-US" sz="16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9DA44D3-5B33-1A46-A190-E903B1B9960F}"/>
              </a:ext>
            </a:extLst>
          </p:cNvPr>
          <p:cNvSpPr/>
          <p:nvPr/>
        </p:nvSpPr>
        <p:spPr>
          <a:xfrm>
            <a:off x="3253657" y="2659035"/>
            <a:ext cx="947216" cy="8432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G</a:t>
            </a:r>
            <a:endParaRPr lang="en-US" altLang="zh-CN" sz="2400"/>
          </a:p>
        </p:txBody>
      </p:sp>
      <p:sp>
        <p:nvSpPr>
          <p:cNvPr id="45" name="箭號: 向右 34">
            <a:extLst>
              <a:ext uri="{FF2B5EF4-FFF2-40B4-BE49-F238E27FC236}">
                <a16:creationId xmlns:a16="http://schemas.microsoft.com/office/drawing/2014/main" id="{9B0201EC-BFE8-B048-A426-1DA2408A0C64}"/>
              </a:ext>
            </a:extLst>
          </p:cNvPr>
          <p:cNvSpPr/>
          <p:nvPr/>
        </p:nvSpPr>
        <p:spPr>
          <a:xfrm>
            <a:off x="2753351" y="2772437"/>
            <a:ext cx="362555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41">
            <a:extLst>
              <a:ext uri="{FF2B5EF4-FFF2-40B4-BE49-F238E27FC236}">
                <a16:creationId xmlns:a16="http://schemas.microsoft.com/office/drawing/2014/main" id="{21ED4BD1-D032-5140-ADAC-E1542B009A80}"/>
              </a:ext>
            </a:extLst>
          </p:cNvPr>
          <p:cNvSpPr txBox="1"/>
          <p:nvPr/>
        </p:nvSpPr>
        <p:spPr>
          <a:xfrm>
            <a:off x="6503210" y="3942883"/>
            <a:ext cx="196293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realistic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19" name="箭號: 向右 34">
            <a:extLst>
              <a:ext uri="{FF2B5EF4-FFF2-40B4-BE49-F238E27FC236}">
                <a16:creationId xmlns:a16="http://schemas.microsoft.com/office/drawing/2014/main" id="{E91158EF-FD2A-CB48-9080-03368D92A42B}"/>
              </a:ext>
            </a:extLst>
          </p:cNvPr>
          <p:cNvSpPr/>
          <p:nvPr/>
        </p:nvSpPr>
        <p:spPr>
          <a:xfrm>
            <a:off x="4325998" y="2793986"/>
            <a:ext cx="362555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34">
            <a:extLst>
              <a:ext uri="{FF2B5EF4-FFF2-40B4-BE49-F238E27FC236}">
                <a16:creationId xmlns:a16="http://schemas.microsoft.com/office/drawing/2014/main" id="{F5413FB5-5A97-4947-8FCB-ED14AE15D26D}"/>
              </a:ext>
            </a:extLst>
          </p:cNvPr>
          <p:cNvSpPr/>
          <p:nvPr/>
        </p:nvSpPr>
        <p:spPr>
          <a:xfrm>
            <a:off x="4336884" y="4345542"/>
            <a:ext cx="362555" cy="443301"/>
          </a:xfrm>
          <a:prstGeom prst="rightArrow">
            <a:avLst>
              <a:gd name="adj1" fmla="val 50000"/>
              <a:gd name="adj2" fmla="val 4399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34">
            <a:extLst>
              <a:ext uri="{FF2B5EF4-FFF2-40B4-BE49-F238E27FC236}">
                <a16:creationId xmlns:a16="http://schemas.microsoft.com/office/drawing/2014/main" id="{65D9A777-E0A5-B348-8200-76467BBB6897}"/>
              </a:ext>
            </a:extLst>
          </p:cNvPr>
          <p:cNvSpPr/>
          <p:nvPr/>
        </p:nvSpPr>
        <p:spPr>
          <a:xfrm rot="5400000">
            <a:off x="5099019" y="3543350"/>
            <a:ext cx="362555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41">
            <a:extLst>
              <a:ext uri="{FF2B5EF4-FFF2-40B4-BE49-F238E27FC236}">
                <a16:creationId xmlns:a16="http://schemas.microsoft.com/office/drawing/2014/main" id="{E14279CD-F5A7-B74C-B6BE-59F06D2ACA61}"/>
              </a:ext>
            </a:extLst>
          </p:cNvPr>
          <p:cNvSpPr txBox="1"/>
          <p:nvPr/>
        </p:nvSpPr>
        <p:spPr>
          <a:xfrm>
            <a:off x="6503210" y="4500768"/>
            <a:ext cx="1962939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  <a:p>
            <a:pPr algn="ctr"/>
            <a:r>
              <a:rPr lang="en-US" altLang="zh-CN" dirty="0"/>
              <a:t>t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</a:p>
          <a:p>
            <a:pPr algn="ctr"/>
            <a:r>
              <a:rPr lang="en-US" altLang="zh-CN" dirty="0"/>
              <a:t>t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</a:p>
        </p:txBody>
      </p:sp>
      <p:sp>
        <p:nvSpPr>
          <p:cNvPr id="26" name="箭號: 向右 34">
            <a:extLst>
              <a:ext uri="{FF2B5EF4-FFF2-40B4-BE49-F238E27FC236}">
                <a16:creationId xmlns:a16="http://schemas.microsoft.com/office/drawing/2014/main" id="{D3181B16-78A2-6145-858F-CDE7B7A79A2A}"/>
              </a:ext>
            </a:extLst>
          </p:cNvPr>
          <p:cNvSpPr/>
          <p:nvPr/>
        </p:nvSpPr>
        <p:spPr>
          <a:xfrm>
            <a:off x="5970074" y="3875116"/>
            <a:ext cx="362555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D86231-00EF-4244-A501-43B005FE22AD}"/>
              </a:ext>
            </a:extLst>
          </p:cNvPr>
          <p:cNvSpPr/>
          <p:nvPr/>
        </p:nvSpPr>
        <p:spPr>
          <a:xfrm>
            <a:off x="1164783" y="4469522"/>
            <a:ext cx="3182987" cy="2066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CF5516A-FF2E-5F4B-BC97-880C32A6C7E1}"/>
              </a:ext>
            </a:extLst>
          </p:cNvPr>
          <p:cNvSpPr/>
          <p:nvPr/>
        </p:nvSpPr>
        <p:spPr>
          <a:xfrm>
            <a:off x="1164783" y="3500675"/>
            <a:ext cx="239487" cy="11829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箭號: 向右 34">
            <a:extLst>
              <a:ext uri="{FF2B5EF4-FFF2-40B4-BE49-F238E27FC236}">
                <a16:creationId xmlns:a16="http://schemas.microsoft.com/office/drawing/2014/main" id="{BFF68E25-AEC1-D546-921D-CB3566897D5B}"/>
              </a:ext>
            </a:extLst>
          </p:cNvPr>
          <p:cNvSpPr/>
          <p:nvPr/>
        </p:nvSpPr>
        <p:spPr>
          <a:xfrm>
            <a:off x="5947419" y="4700629"/>
            <a:ext cx="362555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E98C22-73E0-EC44-AF9D-C878DC7158F7}"/>
              </a:ext>
            </a:extLst>
          </p:cNvPr>
          <p:cNvSpPr txBox="1"/>
          <p:nvPr/>
        </p:nvSpPr>
        <p:spPr>
          <a:xfrm>
            <a:off x="3727265" y="1288115"/>
            <a:ext cx="1699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/>
              <a:t>ACGAN</a:t>
            </a:r>
            <a:endParaRPr kumimoji="1" lang="zh-CN" altLang="en-US" sz="400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05F0A9D-79A5-7142-A99C-B229639F8DE9}"/>
              </a:ext>
            </a:extLst>
          </p:cNvPr>
          <p:cNvSpPr/>
          <p:nvPr/>
        </p:nvSpPr>
        <p:spPr>
          <a:xfrm>
            <a:off x="4608513" y="76222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CN">
                <a:solidFill>
                  <a:srgbClr val="00B0F0"/>
                </a:solidFill>
                <a:effectLst/>
              </a:rPr>
              <a:t>[A. Odena, et</a:t>
            </a:r>
            <a:r>
              <a:rPr lang="zh-CN" altLang="en-US">
                <a:solidFill>
                  <a:srgbClr val="00B0F0"/>
                </a:solidFill>
                <a:effectLst/>
              </a:rPr>
              <a:t> </a:t>
            </a:r>
            <a:r>
              <a:rPr lang="en-US" altLang="zh-CN">
                <a:solidFill>
                  <a:srgbClr val="00B0F0"/>
                </a:solidFill>
                <a:effectLst/>
              </a:rPr>
              <a:t>al.</a:t>
            </a:r>
            <a:r>
              <a:rPr lang="en-US" altLang="zh-CN">
                <a:solidFill>
                  <a:srgbClr val="00B0F0"/>
                </a:solidFill>
              </a:rPr>
              <a:t>,</a:t>
            </a:r>
            <a:r>
              <a:rPr lang="zh-CN" altLang="en-US">
                <a:solidFill>
                  <a:srgbClr val="00B0F0"/>
                </a:solidFill>
              </a:rPr>
              <a:t> </a:t>
            </a:r>
            <a:r>
              <a:rPr lang="en-US" altLang="zh-CN">
                <a:solidFill>
                  <a:srgbClr val="00B0F0"/>
                </a:solidFill>
              </a:rPr>
              <a:t>ICML,</a:t>
            </a:r>
            <a:r>
              <a:rPr lang="zh-CN" altLang="en-US">
                <a:solidFill>
                  <a:srgbClr val="00B0F0"/>
                </a:solidFill>
              </a:rPr>
              <a:t> </a:t>
            </a:r>
            <a:r>
              <a:rPr lang="en-US" altLang="zh-CN">
                <a:solidFill>
                  <a:srgbClr val="00B0F0"/>
                </a:solidFill>
                <a:effectLst/>
              </a:rPr>
              <a:t>2016.]</a:t>
            </a:r>
          </a:p>
        </p:txBody>
      </p:sp>
      <p:sp>
        <p:nvSpPr>
          <p:cNvPr id="31" name="文字方塊 38">
            <a:extLst>
              <a:ext uri="{FF2B5EF4-FFF2-40B4-BE49-F238E27FC236}">
                <a16:creationId xmlns:a16="http://schemas.microsoft.com/office/drawing/2014/main" id="{CF2FD8CB-A458-2D48-BB7C-9D7EABEF0994}"/>
              </a:ext>
            </a:extLst>
          </p:cNvPr>
          <p:cNvSpPr txBox="1"/>
          <p:nvPr/>
        </p:nvSpPr>
        <p:spPr>
          <a:xfrm>
            <a:off x="6359721" y="2819673"/>
            <a:ext cx="2151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x = G(</a:t>
            </a:r>
            <a:r>
              <a:rPr lang="en-US" altLang="zh-CN" sz="2400" dirty="0" err="1"/>
              <a:t>t</a:t>
            </a:r>
            <a:r>
              <a:rPr lang="en-US" altLang="zh-TW" sz="2400" dirty="0" err="1"/>
              <a:t>,z</a:t>
            </a:r>
            <a:r>
              <a:rPr lang="en-US" altLang="zh-TW" sz="2400" dirty="0"/>
              <a:t>)</a:t>
            </a:r>
            <a:r>
              <a:rPr lang="zh-CN" altLang="en-US" sz="2400" dirty="0"/>
              <a:t> </a:t>
            </a:r>
            <a:endParaRPr lang="zh-TW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2F6292-D6F1-474F-98ED-1966585811F6}"/>
              </a:ext>
            </a:extLst>
          </p:cNvPr>
          <p:cNvSpPr txBox="1"/>
          <p:nvPr/>
        </p:nvSpPr>
        <p:spPr>
          <a:xfrm>
            <a:off x="2655322" y="5667135"/>
            <a:ext cx="4079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/>
              <a:t>Auxiliary Classifier</a:t>
            </a:r>
            <a:r>
              <a:rPr lang="zh-CN" altLang="en-US" sz="2800"/>
              <a:t> </a:t>
            </a:r>
            <a:r>
              <a:rPr lang="en-US" altLang="zh-CN" sz="2800"/>
              <a:t>for</a:t>
            </a:r>
            <a:r>
              <a:rPr lang="zh-CN" altLang="en-US" sz="2800"/>
              <a:t> </a:t>
            </a:r>
            <a:r>
              <a:rPr lang="en-US" altLang="zh-CN" sz="2800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160657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E9FFD62-7FD5-7544-AF0C-8D0A1CA61F6E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/>
              <a:t>ACGAN</a:t>
            </a:r>
            <a:endParaRPr kumimoji="1" lang="zh-CN" altLang="en-US" sz="36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05F0A9D-79A5-7142-A99C-B229639F8DE9}"/>
              </a:ext>
            </a:extLst>
          </p:cNvPr>
          <p:cNvSpPr/>
          <p:nvPr/>
        </p:nvSpPr>
        <p:spPr>
          <a:xfrm>
            <a:off x="4608513" y="76222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CN">
                <a:solidFill>
                  <a:srgbClr val="00B0F0"/>
                </a:solidFill>
                <a:effectLst/>
              </a:rPr>
              <a:t>[A. Odena, et</a:t>
            </a:r>
            <a:r>
              <a:rPr lang="zh-CN" altLang="en-US">
                <a:solidFill>
                  <a:srgbClr val="00B0F0"/>
                </a:solidFill>
                <a:effectLst/>
              </a:rPr>
              <a:t> </a:t>
            </a:r>
            <a:r>
              <a:rPr lang="en-US" altLang="zh-CN">
                <a:solidFill>
                  <a:srgbClr val="00B0F0"/>
                </a:solidFill>
                <a:effectLst/>
              </a:rPr>
              <a:t>al.</a:t>
            </a:r>
            <a:r>
              <a:rPr lang="en-US" altLang="zh-CN">
                <a:solidFill>
                  <a:srgbClr val="00B0F0"/>
                </a:solidFill>
              </a:rPr>
              <a:t>,</a:t>
            </a:r>
            <a:r>
              <a:rPr lang="zh-CN" altLang="en-US">
                <a:solidFill>
                  <a:srgbClr val="00B0F0"/>
                </a:solidFill>
              </a:rPr>
              <a:t> </a:t>
            </a:r>
            <a:r>
              <a:rPr lang="en-US" altLang="zh-CN">
                <a:solidFill>
                  <a:srgbClr val="00B0F0"/>
                </a:solidFill>
              </a:rPr>
              <a:t>ICML,</a:t>
            </a:r>
            <a:r>
              <a:rPr lang="zh-CN" altLang="en-US">
                <a:solidFill>
                  <a:srgbClr val="00B0F0"/>
                </a:solidFill>
              </a:rPr>
              <a:t> </a:t>
            </a:r>
            <a:r>
              <a:rPr lang="en-US" altLang="zh-CN">
                <a:solidFill>
                  <a:srgbClr val="00B0F0"/>
                </a:solidFill>
                <a:effectLst/>
              </a:rPr>
              <a:t>2016.]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D01F78E-8EA9-F141-B0EE-2E37079FC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91" y="2567639"/>
            <a:ext cx="5800044" cy="22973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27D37A1-F69E-5748-B2FF-F2FE903DA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365" y="4803842"/>
            <a:ext cx="2222045" cy="44353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F9D3165-6A19-2846-B3C0-3656B00EBAE1}"/>
              </a:ext>
            </a:extLst>
          </p:cNvPr>
          <p:cNvSpPr txBox="1"/>
          <p:nvPr/>
        </p:nvSpPr>
        <p:spPr>
          <a:xfrm>
            <a:off x="97485" y="1409065"/>
            <a:ext cx="2635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Objective function: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87B3CF0-4AB4-3F47-949C-C58D5C4CCDB1}"/>
              </a:ext>
            </a:extLst>
          </p:cNvPr>
          <p:cNvSpPr/>
          <p:nvPr/>
        </p:nvSpPr>
        <p:spPr>
          <a:xfrm>
            <a:off x="1619591" y="2219897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>
                <a:latin typeface="NimbusRomNo9L"/>
              </a:rPr>
              <a:t>The log-likelihood of the correct source</a:t>
            </a:r>
          </a:p>
          <a:p>
            <a:endParaRPr lang="en-US" altLang="zh-CN" sz="2000">
              <a:latin typeface="NimbusRomNo9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495DCD-591A-0E43-9172-540A4E2858D2}"/>
              </a:ext>
            </a:extLst>
          </p:cNvPr>
          <p:cNvSpPr/>
          <p:nvPr/>
        </p:nvSpPr>
        <p:spPr>
          <a:xfrm>
            <a:off x="1620612" y="3395871"/>
            <a:ext cx="4122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latin typeface="NimbusRomNo9L"/>
              </a:rPr>
              <a:t>The</a:t>
            </a:r>
            <a:r>
              <a:rPr lang="zh-CN" altLang="en-US" sz="2000">
                <a:latin typeface="NimbusRomNo9L"/>
              </a:rPr>
              <a:t> </a:t>
            </a:r>
            <a:r>
              <a:rPr lang="en-US" altLang="zh-CN" sz="2000">
                <a:latin typeface="NimbusRomNo9L"/>
              </a:rPr>
              <a:t>log-likelihood of the correct class </a:t>
            </a:r>
            <a:endParaRPr lang="en-US" altLang="zh-CN" sz="20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E13652B-344E-E141-90FD-46A8F93EAB48}"/>
              </a:ext>
            </a:extLst>
          </p:cNvPr>
          <p:cNvSpPr txBox="1"/>
          <p:nvPr/>
        </p:nvSpPr>
        <p:spPr>
          <a:xfrm>
            <a:off x="1619591" y="5839453"/>
            <a:ext cx="4897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D:</a:t>
            </a:r>
            <a:r>
              <a:rPr kumimoji="1" lang="zh-CN" altLang="en-US" sz="2400"/>
              <a:t> </a:t>
            </a:r>
            <a:r>
              <a:rPr kumimoji="1" lang="en-US" altLang="zh-CN" sz="2400"/>
              <a:t>max</a:t>
            </a:r>
            <a:r>
              <a:rPr kumimoji="1" lang="zh-CN" altLang="en-US" sz="2400"/>
              <a:t> </a:t>
            </a:r>
            <a:r>
              <a:rPr kumimoji="1" lang="en-US" altLang="zh-CN" sz="2400"/>
              <a:t>(</a:t>
            </a:r>
            <a:r>
              <a:rPr lang="en-US" altLang="zh-CN" sz="2400"/>
              <a:t>LS +</a:t>
            </a:r>
            <a:r>
              <a:rPr lang="zh-CN" altLang="en-US" sz="2400"/>
              <a:t> </a:t>
            </a:r>
            <a:r>
              <a:rPr lang="en-US" altLang="zh-CN" sz="2400"/>
              <a:t>LC)</a:t>
            </a:r>
            <a:r>
              <a:rPr lang="zh-CN" altLang="en-US" sz="2400"/>
              <a:t>        </a:t>
            </a:r>
            <a:r>
              <a:rPr kumimoji="1" lang="en-US" altLang="zh-CN" sz="2400"/>
              <a:t>G:</a:t>
            </a:r>
            <a:r>
              <a:rPr kumimoji="1" lang="zh-CN" altLang="en-US" sz="2400"/>
              <a:t> </a:t>
            </a:r>
            <a:r>
              <a:rPr kumimoji="1" lang="en-US" altLang="zh-CN" sz="2400"/>
              <a:t>max</a:t>
            </a:r>
            <a:r>
              <a:rPr kumimoji="1" lang="zh-CN" altLang="en-US" sz="2400"/>
              <a:t> </a:t>
            </a:r>
            <a:r>
              <a:rPr kumimoji="1" lang="en-US" altLang="zh-CN" sz="2400"/>
              <a:t>(</a:t>
            </a:r>
            <a:r>
              <a:rPr lang="en-US" altLang="zh-CN" sz="2400"/>
              <a:t>LC</a:t>
            </a:r>
            <a:r>
              <a:rPr lang="zh-CN" altLang="en-US" sz="2400"/>
              <a:t> </a:t>
            </a:r>
            <a:r>
              <a:rPr lang="en-US" altLang="zh-CN" sz="2400"/>
              <a:t>-</a:t>
            </a:r>
            <a:r>
              <a:rPr lang="zh-CN" altLang="en-US" sz="2400"/>
              <a:t> </a:t>
            </a:r>
            <a:r>
              <a:rPr lang="en-US" altLang="zh-CN" sz="2400"/>
              <a:t>LS ) </a:t>
            </a:r>
            <a:r>
              <a:rPr lang="zh-CN" altLang="en-US" sz="2400"/>
              <a:t>  </a:t>
            </a:r>
            <a:endParaRPr lang="en-US" altLang="zh-CN" sz="24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6922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E9FFD62-7FD5-7544-AF0C-8D0A1CA61F6E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Diversity of Generated Images 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05F0A9D-79A5-7142-A99C-B229639F8DE9}"/>
              </a:ext>
            </a:extLst>
          </p:cNvPr>
          <p:cNvSpPr/>
          <p:nvPr/>
        </p:nvSpPr>
        <p:spPr>
          <a:xfrm>
            <a:off x="4608513" y="76222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CN">
                <a:solidFill>
                  <a:srgbClr val="00B0F0"/>
                </a:solidFill>
                <a:effectLst/>
              </a:rPr>
              <a:t>[A. Odena, et</a:t>
            </a:r>
            <a:r>
              <a:rPr lang="zh-CN" altLang="en-US">
                <a:solidFill>
                  <a:srgbClr val="00B0F0"/>
                </a:solidFill>
                <a:effectLst/>
              </a:rPr>
              <a:t> </a:t>
            </a:r>
            <a:r>
              <a:rPr lang="en-US" altLang="zh-CN">
                <a:solidFill>
                  <a:srgbClr val="00B0F0"/>
                </a:solidFill>
                <a:effectLst/>
              </a:rPr>
              <a:t>al.</a:t>
            </a:r>
            <a:r>
              <a:rPr lang="en-US" altLang="zh-CN">
                <a:solidFill>
                  <a:srgbClr val="00B0F0"/>
                </a:solidFill>
              </a:rPr>
              <a:t>,</a:t>
            </a:r>
            <a:r>
              <a:rPr lang="zh-CN" altLang="en-US">
                <a:solidFill>
                  <a:srgbClr val="00B0F0"/>
                </a:solidFill>
              </a:rPr>
              <a:t> </a:t>
            </a:r>
            <a:r>
              <a:rPr lang="en-US" altLang="zh-CN">
                <a:solidFill>
                  <a:srgbClr val="00B0F0"/>
                </a:solidFill>
              </a:rPr>
              <a:t>ICML,</a:t>
            </a:r>
            <a:r>
              <a:rPr lang="zh-CN" altLang="en-US">
                <a:solidFill>
                  <a:srgbClr val="00B0F0"/>
                </a:solidFill>
              </a:rPr>
              <a:t> </a:t>
            </a:r>
            <a:r>
              <a:rPr lang="en-US" altLang="zh-CN">
                <a:solidFill>
                  <a:srgbClr val="00B0F0"/>
                </a:solidFill>
                <a:effectLst/>
              </a:rPr>
              <a:t>2016.]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F1B225-44B7-1A43-A60E-B92143FB3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9" y="1131557"/>
            <a:ext cx="7863198" cy="55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30C467E-6A1B-FD4A-84D2-B3D80A07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1940"/>
            <a:ext cx="9144000" cy="41160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24415A-F1CF-8F45-ADF3-8F6AE5CAE179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/>
              <a:t>StackGAN</a:t>
            </a:r>
            <a:endParaRPr kumimoji="1" lang="zh-CN" altLang="en-US" sz="36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F0C7A32-2023-0E44-A9E4-7849DB265F8D}"/>
              </a:ext>
            </a:extLst>
          </p:cNvPr>
          <p:cNvSpPr/>
          <p:nvPr/>
        </p:nvSpPr>
        <p:spPr>
          <a:xfrm>
            <a:off x="6259286" y="68289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00B0F0"/>
                </a:solidFill>
                <a:effectLst/>
              </a:rPr>
              <a:t>[H. Zhang, et</a:t>
            </a:r>
            <a:r>
              <a:rPr lang="zh-CN" altLang="en-US">
                <a:solidFill>
                  <a:srgbClr val="00B0F0"/>
                </a:solidFill>
                <a:effectLst/>
              </a:rPr>
              <a:t> </a:t>
            </a:r>
            <a:r>
              <a:rPr lang="en-US" altLang="zh-CN">
                <a:solidFill>
                  <a:srgbClr val="00B0F0"/>
                </a:solidFill>
                <a:effectLst/>
              </a:rPr>
              <a:t>al., </a:t>
            </a:r>
            <a:r>
              <a:rPr lang="en-US" altLang="zh-CN" i="1">
                <a:solidFill>
                  <a:srgbClr val="00B0F0"/>
                </a:solidFill>
                <a:effectLst/>
              </a:rPr>
              <a:t>ICCV</a:t>
            </a:r>
            <a:r>
              <a:rPr lang="en-US" altLang="zh-CN">
                <a:solidFill>
                  <a:srgbClr val="00B0F0"/>
                </a:solidFill>
                <a:effectLst/>
              </a:rPr>
              <a:t>, 2017.]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9503FB-0D02-B240-9DD1-9044B48E1978}"/>
              </a:ext>
            </a:extLst>
          </p:cNvPr>
          <p:cNvSpPr/>
          <p:nvPr/>
        </p:nvSpPr>
        <p:spPr>
          <a:xfrm>
            <a:off x="276111" y="1052229"/>
            <a:ext cx="8556172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latin typeface="NimbusRomNo9L"/>
              </a:rPr>
              <a:t>Problem:</a:t>
            </a:r>
          </a:p>
          <a:p>
            <a:r>
              <a:rPr lang="en-US" altLang="zh-CN">
                <a:latin typeface="NimbusRomNo9L"/>
              </a:rPr>
              <a:t>Samples generated by existing text- to-image approaches can roughly reflect the meaning of the given descriptions, but they fail to contain necessary details and vivid object parts. </a:t>
            </a:r>
          </a:p>
          <a:p>
            <a:endParaRPr lang="en-US" altLang="zh-CN" i="1">
              <a:latin typeface="NimbusRomNo9L"/>
            </a:endParaRPr>
          </a:p>
          <a:p>
            <a:r>
              <a:rPr lang="en-US" altLang="zh-CN"/>
              <a:t>The Stage-I GAN </a:t>
            </a:r>
            <a:r>
              <a:rPr lang="zh-CN" altLang="en-US"/>
              <a:t> </a:t>
            </a:r>
            <a:r>
              <a:rPr lang="en-US" altLang="zh-CN"/>
              <a:t>output</a:t>
            </a:r>
            <a:r>
              <a:rPr lang="zh-CN" altLang="en-US"/>
              <a:t> </a:t>
            </a:r>
            <a:r>
              <a:rPr lang="en-US" altLang="zh-CN"/>
              <a:t>low-resolution images. The Stage-II GAN takes Stage-I results and text descriptions as inputs, and gener- ates high-resolution images.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7B70D8-6EFD-C54B-A42D-2F2E3DBBA194}"/>
              </a:ext>
            </a:extLst>
          </p:cNvPr>
          <p:cNvSpPr/>
          <p:nvPr/>
        </p:nvSpPr>
        <p:spPr>
          <a:xfrm>
            <a:off x="141513" y="2898888"/>
            <a:ext cx="8923339" cy="1771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32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8B5E90-C3C4-F24E-B8C5-093646ABE585}"/>
              </a:ext>
            </a:extLst>
          </p:cNvPr>
          <p:cNvSpPr txBox="1"/>
          <p:nvPr/>
        </p:nvSpPr>
        <p:spPr>
          <a:xfrm>
            <a:off x="828182" y="2548623"/>
            <a:ext cx="1490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Stage-I GAN </a:t>
            </a:r>
          </a:p>
          <a:p>
            <a:endParaRPr kumimoji="1" lang="zh-CN" altLang="en-US" sz="20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719019-8080-084B-A57A-8BFEF2622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46" y="2081241"/>
            <a:ext cx="5609363" cy="1834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A69C4A6-9D94-CD46-84A5-CA1BDF2F690D}"/>
              </a:ext>
            </a:extLst>
          </p:cNvPr>
          <p:cNvSpPr/>
          <p:nvPr/>
        </p:nvSpPr>
        <p:spPr>
          <a:xfrm>
            <a:off x="828182" y="4897511"/>
            <a:ext cx="1417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NimbusRomNo9L"/>
              </a:rPr>
              <a:t>Stage-II GAN </a:t>
            </a:r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CFD417-0BB1-3F44-B062-493034450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104" y="4274973"/>
            <a:ext cx="5870620" cy="19837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F81EE2B-DF25-5F47-8B28-3033555139E2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/>
              <a:t>StackGAN</a:t>
            </a:r>
            <a:endParaRPr kumimoji="1" lang="zh-CN" altLang="en-US" sz="36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12FFF71-3618-C844-84F1-49D14971EC3E}"/>
              </a:ext>
            </a:extLst>
          </p:cNvPr>
          <p:cNvSpPr/>
          <p:nvPr/>
        </p:nvSpPr>
        <p:spPr>
          <a:xfrm>
            <a:off x="6259286" y="68289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00B0F0"/>
                </a:solidFill>
                <a:effectLst/>
              </a:rPr>
              <a:t>[H. Zhang, et</a:t>
            </a:r>
            <a:r>
              <a:rPr lang="zh-CN" altLang="en-US">
                <a:solidFill>
                  <a:srgbClr val="00B0F0"/>
                </a:solidFill>
                <a:effectLst/>
              </a:rPr>
              <a:t> </a:t>
            </a:r>
            <a:r>
              <a:rPr lang="en-US" altLang="zh-CN">
                <a:solidFill>
                  <a:srgbClr val="00B0F0"/>
                </a:solidFill>
                <a:effectLst/>
              </a:rPr>
              <a:t>al., </a:t>
            </a:r>
            <a:r>
              <a:rPr lang="en-US" altLang="zh-CN" i="1">
                <a:solidFill>
                  <a:srgbClr val="00B0F0"/>
                </a:solidFill>
                <a:effectLst/>
              </a:rPr>
              <a:t>ICCV</a:t>
            </a:r>
            <a:r>
              <a:rPr lang="en-US" altLang="zh-CN">
                <a:solidFill>
                  <a:srgbClr val="00B0F0"/>
                </a:solidFill>
                <a:effectLst/>
              </a:rPr>
              <a:t>, 2017.]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F70618-8D60-B043-8501-4F287DC659F1}"/>
              </a:ext>
            </a:extLst>
          </p:cNvPr>
          <p:cNvSpPr txBox="1"/>
          <p:nvPr/>
        </p:nvSpPr>
        <p:spPr>
          <a:xfrm>
            <a:off x="97485" y="1409065"/>
            <a:ext cx="2635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Objective function: </a:t>
            </a: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2EA9DA85-B435-9B46-AD8E-37137CE55D91}"/>
              </a:ext>
            </a:extLst>
          </p:cNvPr>
          <p:cNvCxnSpPr/>
          <p:nvPr/>
        </p:nvCxnSpPr>
        <p:spPr>
          <a:xfrm>
            <a:off x="828182" y="4158343"/>
            <a:ext cx="724154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61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338A78-F32D-A941-B53A-0F371866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6F0906-0CD8-5B49-854D-867B9D975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52" y="914782"/>
            <a:ext cx="7710121" cy="594321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593EAD-BBA0-A74B-9CE4-47A0456EADAE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/>
              <a:t>Birds</a:t>
            </a:r>
            <a:endParaRPr kumimoji="1" lang="zh-CN" altLang="en-US" sz="36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F20CEB-8FE1-3546-9854-51B99EF29534}"/>
              </a:ext>
            </a:extLst>
          </p:cNvPr>
          <p:cNvSpPr/>
          <p:nvPr/>
        </p:nvSpPr>
        <p:spPr>
          <a:xfrm>
            <a:off x="6259286" y="68289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00B0F0"/>
                </a:solidFill>
                <a:effectLst/>
              </a:rPr>
              <a:t>[H. Zhang, et</a:t>
            </a:r>
            <a:r>
              <a:rPr lang="zh-CN" altLang="en-US">
                <a:solidFill>
                  <a:srgbClr val="00B0F0"/>
                </a:solidFill>
                <a:effectLst/>
              </a:rPr>
              <a:t> </a:t>
            </a:r>
            <a:r>
              <a:rPr lang="en-US" altLang="zh-CN">
                <a:solidFill>
                  <a:srgbClr val="00B0F0"/>
                </a:solidFill>
                <a:effectLst/>
              </a:rPr>
              <a:t>al., </a:t>
            </a:r>
            <a:r>
              <a:rPr lang="en-US" altLang="zh-CN" i="1">
                <a:solidFill>
                  <a:srgbClr val="00B0F0"/>
                </a:solidFill>
                <a:effectLst/>
              </a:rPr>
              <a:t>ICCV</a:t>
            </a:r>
            <a:r>
              <a:rPr lang="en-US" altLang="zh-CN">
                <a:solidFill>
                  <a:srgbClr val="00B0F0"/>
                </a:solidFill>
                <a:effectLst/>
              </a:rPr>
              <a:t>, 2017.]</a:t>
            </a:r>
          </a:p>
        </p:txBody>
      </p:sp>
    </p:spTree>
    <p:extLst>
      <p:ext uri="{BB962C8B-B14F-4D97-AF65-F5344CB8AC3E}">
        <p14:creationId xmlns:p14="http://schemas.microsoft.com/office/powerpoint/2010/main" val="258673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338A78-F32D-A941-B53A-0F371866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8697C8-ACF5-DA47-8C64-2A8F9479D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571" y="699763"/>
            <a:ext cx="5976257" cy="61582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F8D18A8-F311-D24B-BF4C-6A9F806A590A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/>
              <a:t>Birds</a:t>
            </a:r>
            <a:endParaRPr kumimoji="1" lang="zh-CN" altLang="en-US" sz="3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E95529-C4EB-1447-8BF9-E917C7682709}"/>
              </a:ext>
            </a:extLst>
          </p:cNvPr>
          <p:cNvSpPr/>
          <p:nvPr/>
        </p:nvSpPr>
        <p:spPr>
          <a:xfrm>
            <a:off x="6259286" y="68289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00B0F0"/>
                </a:solidFill>
                <a:effectLst/>
              </a:rPr>
              <a:t>[H. Zhang, et</a:t>
            </a:r>
            <a:r>
              <a:rPr lang="zh-CN" altLang="en-US">
                <a:solidFill>
                  <a:srgbClr val="00B0F0"/>
                </a:solidFill>
                <a:effectLst/>
              </a:rPr>
              <a:t> </a:t>
            </a:r>
            <a:r>
              <a:rPr lang="en-US" altLang="zh-CN">
                <a:solidFill>
                  <a:srgbClr val="00B0F0"/>
                </a:solidFill>
                <a:effectLst/>
              </a:rPr>
              <a:t>al., </a:t>
            </a:r>
            <a:r>
              <a:rPr lang="en-US" altLang="zh-CN" i="1">
                <a:solidFill>
                  <a:srgbClr val="00B0F0"/>
                </a:solidFill>
                <a:effectLst/>
              </a:rPr>
              <a:t>ICCV</a:t>
            </a:r>
            <a:r>
              <a:rPr lang="en-US" altLang="zh-CN">
                <a:solidFill>
                  <a:srgbClr val="00B0F0"/>
                </a:solidFill>
                <a:effectLst/>
              </a:rPr>
              <a:t>, 2017.]</a:t>
            </a:r>
          </a:p>
        </p:txBody>
      </p:sp>
    </p:spTree>
    <p:extLst>
      <p:ext uri="{BB962C8B-B14F-4D97-AF65-F5344CB8AC3E}">
        <p14:creationId xmlns:p14="http://schemas.microsoft.com/office/powerpoint/2010/main" val="368417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右箭头 31">
            <a:extLst>
              <a:ext uri="{FF2B5EF4-FFF2-40B4-BE49-F238E27FC236}">
                <a16:creationId xmlns:a16="http://schemas.microsoft.com/office/drawing/2014/main" id="{00676FC8-FEE7-FC44-8D6F-DD6CC12C5A96}"/>
              </a:ext>
            </a:extLst>
          </p:cNvPr>
          <p:cNvSpPr/>
          <p:nvPr/>
        </p:nvSpPr>
        <p:spPr>
          <a:xfrm>
            <a:off x="2335464" y="4829157"/>
            <a:ext cx="199951" cy="2011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右箭头 48">
            <a:extLst>
              <a:ext uri="{FF2B5EF4-FFF2-40B4-BE49-F238E27FC236}">
                <a16:creationId xmlns:a16="http://schemas.microsoft.com/office/drawing/2014/main" id="{79F9A6CF-2FE8-7F43-8A18-432E764C87BC}"/>
              </a:ext>
            </a:extLst>
          </p:cNvPr>
          <p:cNvSpPr/>
          <p:nvPr/>
        </p:nvSpPr>
        <p:spPr>
          <a:xfrm>
            <a:off x="4947269" y="4853525"/>
            <a:ext cx="199951" cy="2011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E3E812D-D197-D448-96E6-3EA1F0BC81F3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/>
              <a:t>Thinking…</a:t>
            </a:r>
            <a:endParaRPr kumimoji="1" lang="zh-CN" altLang="en-US" sz="360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1F2A0731-26A2-724F-9518-B66A26029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940" y="4474124"/>
            <a:ext cx="1279939" cy="959954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9F8A0713-E2C3-C843-B3BA-A49E6ED75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7819" y="4505992"/>
            <a:ext cx="1279939" cy="959954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31A675B4-9EA9-F949-9F89-06B729729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121" y="4505992"/>
            <a:ext cx="1279939" cy="959954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22FC2C68-83EE-6946-82C0-B767BF9B7EC2}"/>
              </a:ext>
            </a:extLst>
          </p:cNvPr>
          <p:cNvSpPr txBox="1"/>
          <p:nvPr/>
        </p:nvSpPr>
        <p:spPr>
          <a:xfrm>
            <a:off x="5617698" y="450599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/>
              <a:t>…</a:t>
            </a:r>
            <a:endParaRPr kumimoji="1" lang="zh-CN" altLang="en-US" sz="36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EF68CC-B1BC-4945-B52F-52486C9AB1BC}"/>
              </a:ext>
            </a:extLst>
          </p:cNvPr>
          <p:cNvSpPr txBox="1"/>
          <p:nvPr/>
        </p:nvSpPr>
        <p:spPr>
          <a:xfrm>
            <a:off x="911369" y="5689424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V1</a:t>
            </a:r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F876312-473C-8141-A889-ED7A54B90EA2}"/>
              </a:ext>
            </a:extLst>
          </p:cNvPr>
          <p:cNvSpPr txBox="1"/>
          <p:nvPr/>
        </p:nvSpPr>
        <p:spPr>
          <a:xfrm>
            <a:off x="3503601" y="5689424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V2</a:t>
            </a:r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2B61B01-8716-794B-AF38-3C7176BDA85F}"/>
              </a:ext>
            </a:extLst>
          </p:cNvPr>
          <p:cNvSpPr txBox="1"/>
          <p:nvPr/>
        </p:nvSpPr>
        <p:spPr>
          <a:xfrm>
            <a:off x="7900606" y="5689424"/>
            <a:ext cx="43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Vn</a:t>
            </a:r>
            <a:endParaRPr kumimoji="1" lang="zh-CN" altLang="en-US"/>
          </a:p>
        </p:txBody>
      </p:sp>
      <p:sp>
        <p:nvSpPr>
          <p:cNvPr id="55" name="右箭头 54">
            <a:extLst>
              <a:ext uri="{FF2B5EF4-FFF2-40B4-BE49-F238E27FC236}">
                <a16:creationId xmlns:a16="http://schemas.microsoft.com/office/drawing/2014/main" id="{E7328BEF-6B33-794F-A98F-85A7F6F6FBF9}"/>
              </a:ext>
            </a:extLst>
          </p:cNvPr>
          <p:cNvSpPr/>
          <p:nvPr/>
        </p:nvSpPr>
        <p:spPr>
          <a:xfrm>
            <a:off x="6763684" y="4829157"/>
            <a:ext cx="177176" cy="19988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7E9AB7C-641C-4041-B879-48B1D28531B3}"/>
              </a:ext>
            </a:extLst>
          </p:cNvPr>
          <p:cNvGrpSpPr/>
          <p:nvPr/>
        </p:nvGrpSpPr>
        <p:grpSpPr>
          <a:xfrm>
            <a:off x="478506" y="1526705"/>
            <a:ext cx="8167554" cy="2562977"/>
            <a:chOff x="1344501" y="1403164"/>
            <a:chExt cx="7264614" cy="221425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3C31179-0E6E-B34C-A4BD-35F605ECE943}"/>
                </a:ext>
              </a:extLst>
            </p:cNvPr>
            <p:cNvSpPr/>
            <p:nvPr/>
          </p:nvSpPr>
          <p:spPr>
            <a:xfrm>
              <a:off x="3789234" y="2718869"/>
              <a:ext cx="728432" cy="865637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4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altLang="zh-TW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C8BEFFB-5E6E-DE48-81CA-64400045FF09}"/>
                </a:ext>
              </a:extLst>
            </p:cNvPr>
            <p:cNvSpPr/>
            <p:nvPr/>
          </p:nvSpPr>
          <p:spPr>
            <a:xfrm>
              <a:off x="2072605" y="2707286"/>
              <a:ext cx="728432" cy="86563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G0</a:t>
              </a:r>
              <a:endParaRPr lang="en-US" altLang="zh-CN"/>
            </a:p>
          </p:txBody>
        </p:sp>
        <p:sp>
          <p:nvSpPr>
            <p:cNvPr id="24" name="右箭头 23">
              <a:extLst>
                <a:ext uri="{FF2B5EF4-FFF2-40B4-BE49-F238E27FC236}">
                  <a16:creationId xmlns:a16="http://schemas.microsoft.com/office/drawing/2014/main" id="{88895DFF-3831-9946-9D46-46BF31DB33B4}"/>
                </a:ext>
              </a:extLst>
            </p:cNvPr>
            <p:cNvSpPr/>
            <p:nvPr/>
          </p:nvSpPr>
          <p:spPr>
            <a:xfrm>
              <a:off x="1864021" y="3016771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右箭头 24">
              <a:extLst>
                <a:ext uri="{FF2B5EF4-FFF2-40B4-BE49-F238E27FC236}">
                  <a16:creationId xmlns:a16="http://schemas.microsoft.com/office/drawing/2014/main" id="{4ED493A2-4BB9-DC47-B320-A9326AD2B487}"/>
                </a:ext>
              </a:extLst>
            </p:cNvPr>
            <p:cNvSpPr/>
            <p:nvPr/>
          </p:nvSpPr>
          <p:spPr>
            <a:xfrm>
              <a:off x="2833184" y="3051114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右箭头 25">
              <a:extLst>
                <a:ext uri="{FF2B5EF4-FFF2-40B4-BE49-F238E27FC236}">
                  <a16:creationId xmlns:a16="http://schemas.microsoft.com/office/drawing/2014/main" id="{EF3C70A3-C8F9-9D4D-B3E0-732581F9799E}"/>
                </a:ext>
              </a:extLst>
            </p:cNvPr>
            <p:cNvSpPr/>
            <p:nvPr/>
          </p:nvSpPr>
          <p:spPr>
            <a:xfrm>
              <a:off x="4542117" y="3059892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BFD0962-F255-C24F-A25A-6D5F1A2CF2FC}"/>
                </a:ext>
              </a:extLst>
            </p:cNvPr>
            <p:cNvSpPr/>
            <p:nvPr/>
          </p:nvSpPr>
          <p:spPr>
            <a:xfrm>
              <a:off x="1344501" y="3213695"/>
              <a:ext cx="474759" cy="37914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t</a:t>
              </a:r>
              <a:endParaRPr lang="zh-TW" altLang="en-US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0A71733-6590-4740-8C63-B953C53965BC}"/>
                </a:ext>
              </a:extLst>
            </p:cNvPr>
            <p:cNvSpPr/>
            <p:nvPr/>
          </p:nvSpPr>
          <p:spPr>
            <a:xfrm>
              <a:off x="4754896" y="3211834"/>
              <a:ext cx="474759" cy="37914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t</a:t>
              </a:r>
              <a:endParaRPr lang="zh-TW" altLang="en-US" dirty="0"/>
            </a:p>
          </p:txBody>
        </p:sp>
        <p:sp>
          <p:nvSpPr>
            <p:cNvPr id="41" name="文字方塊 41">
              <a:extLst>
                <a:ext uri="{FF2B5EF4-FFF2-40B4-BE49-F238E27FC236}">
                  <a16:creationId xmlns:a16="http://schemas.microsoft.com/office/drawing/2014/main" id="{348FD38D-ACA0-DB41-BD42-5B01C0B75677}"/>
                </a:ext>
              </a:extLst>
            </p:cNvPr>
            <p:cNvSpPr txBox="1"/>
            <p:nvPr/>
          </p:nvSpPr>
          <p:spPr>
            <a:xfrm>
              <a:off x="4754896" y="2711177"/>
              <a:ext cx="474759" cy="37914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x</a:t>
              </a:r>
              <a:r>
                <a:rPr lang="zh-CN" altLang="en-US" dirty="0"/>
                <a:t> </a:t>
              </a:r>
              <a:endParaRPr lang="zh-TW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EE90933-A732-9041-BED1-BDB87F6055BE}"/>
                </a:ext>
              </a:extLst>
            </p:cNvPr>
            <p:cNvSpPr/>
            <p:nvPr/>
          </p:nvSpPr>
          <p:spPr>
            <a:xfrm>
              <a:off x="8332904" y="1865123"/>
              <a:ext cx="62242" cy="8195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FE9557B-F607-DE47-9B56-2E2A0F0AEADD}"/>
                </a:ext>
              </a:extLst>
            </p:cNvPr>
            <p:cNvSpPr/>
            <p:nvPr/>
          </p:nvSpPr>
          <p:spPr>
            <a:xfrm rot="16200000">
              <a:off x="6609115" y="220909"/>
              <a:ext cx="79576" cy="33680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右箭头 45">
              <a:extLst>
                <a:ext uri="{FF2B5EF4-FFF2-40B4-BE49-F238E27FC236}">
                  <a16:creationId xmlns:a16="http://schemas.microsoft.com/office/drawing/2014/main" id="{B02DD47B-7282-EE4B-9C84-5419DB5F1504}"/>
                </a:ext>
              </a:extLst>
            </p:cNvPr>
            <p:cNvSpPr/>
            <p:nvPr/>
          </p:nvSpPr>
          <p:spPr>
            <a:xfrm rot="5400000" flipV="1">
              <a:off x="4624093" y="2125729"/>
              <a:ext cx="740409" cy="243156"/>
            </a:xfrm>
            <a:prstGeom prst="rightArrow">
              <a:avLst>
                <a:gd name="adj1" fmla="val 37095"/>
                <a:gd name="adj2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37561C4-322A-EF46-ABE2-1A4895064664}"/>
                </a:ext>
              </a:extLst>
            </p:cNvPr>
            <p:cNvSpPr txBox="1"/>
            <p:nvPr/>
          </p:nvSpPr>
          <p:spPr>
            <a:xfrm>
              <a:off x="6447309" y="1403164"/>
              <a:ext cx="987102" cy="473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/>
                <a:t>n</a:t>
              </a:r>
              <a:r>
                <a:rPr kumimoji="1" lang="zh-CN" altLang="en-US" sz="2400"/>
                <a:t> </a:t>
              </a:r>
              <a:r>
                <a:rPr kumimoji="1" lang="en-US" altLang="zh-CN" sz="2400"/>
                <a:t>iters</a:t>
              </a:r>
              <a:endParaRPr kumimoji="1" lang="zh-CN" altLang="en-US" sz="240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A6BDBAFA-061B-2D4D-AAEF-495B0173277E}"/>
                </a:ext>
              </a:extLst>
            </p:cNvPr>
            <p:cNvSpPr/>
            <p:nvPr/>
          </p:nvSpPr>
          <p:spPr>
            <a:xfrm>
              <a:off x="3047171" y="3221813"/>
              <a:ext cx="474759" cy="37914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t</a:t>
              </a:r>
              <a:endParaRPr lang="zh-TW" altLang="en-US" dirty="0"/>
            </a:p>
          </p:txBody>
        </p:sp>
        <p:sp>
          <p:nvSpPr>
            <p:cNvPr id="56" name="文字方塊 41">
              <a:extLst>
                <a:ext uri="{FF2B5EF4-FFF2-40B4-BE49-F238E27FC236}">
                  <a16:creationId xmlns:a16="http://schemas.microsoft.com/office/drawing/2014/main" id="{FCB10296-2DA9-094A-8596-54C556276F44}"/>
                </a:ext>
              </a:extLst>
            </p:cNvPr>
            <p:cNvSpPr txBox="1"/>
            <p:nvPr/>
          </p:nvSpPr>
          <p:spPr>
            <a:xfrm>
              <a:off x="3047171" y="2721156"/>
              <a:ext cx="474759" cy="37914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x</a:t>
              </a:r>
              <a:r>
                <a:rPr lang="zh-CN" altLang="en-US" dirty="0"/>
                <a:t> </a:t>
              </a:r>
              <a:endParaRPr lang="zh-TW" altLang="en-US" dirty="0"/>
            </a:p>
          </p:txBody>
        </p:sp>
        <p:sp>
          <p:nvSpPr>
            <p:cNvPr id="57" name="右箭头 56">
              <a:extLst>
                <a:ext uri="{FF2B5EF4-FFF2-40B4-BE49-F238E27FC236}">
                  <a16:creationId xmlns:a16="http://schemas.microsoft.com/office/drawing/2014/main" id="{FD04EF83-8868-3748-91FB-A8EEF06D2366}"/>
                </a:ext>
              </a:extLst>
            </p:cNvPr>
            <p:cNvSpPr/>
            <p:nvPr/>
          </p:nvSpPr>
          <p:spPr>
            <a:xfrm>
              <a:off x="3575324" y="3065798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文字方塊 41">
              <a:extLst>
                <a:ext uri="{FF2B5EF4-FFF2-40B4-BE49-F238E27FC236}">
                  <a16:creationId xmlns:a16="http://schemas.microsoft.com/office/drawing/2014/main" id="{52BEF9DC-48DA-E64B-A361-366F4857FA87}"/>
                </a:ext>
              </a:extLst>
            </p:cNvPr>
            <p:cNvSpPr txBox="1"/>
            <p:nvPr/>
          </p:nvSpPr>
          <p:spPr>
            <a:xfrm>
              <a:off x="1347132" y="2711177"/>
              <a:ext cx="474759" cy="37914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z</a:t>
              </a:r>
              <a:r>
                <a:rPr lang="zh-CN" altLang="en-US" dirty="0"/>
                <a:t> </a:t>
              </a:r>
              <a:endParaRPr lang="zh-TW" altLang="en-US" dirty="0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E05E592-22A3-C546-840C-42AD8D12DDAA}"/>
                </a:ext>
              </a:extLst>
            </p:cNvPr>
            <p:cNvSpPr/>
            <p:nvPr/>
          </p:nvSpPr>
          <p:spPr>
            <a:xfrm>
              <a:off x="7168694" y="2735325"/>
              <a:ext cx="728432" cy="865637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4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altLang="zh-TW" dirty="0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99225EC2-D95C-C441-8C70-BD07E77AF775}"/>
                </a:ext>
              </a:extLst>
            </p:cNvPr>
            <p:cNvSpPr/>
            <p:nvPr/>
          </p:nvSpPr>
          <p:spPr>
            <a:xfrm>
              <a:off x="5452065" y="2723742"/>
              <a:ext cx="728432" cy="86563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altLang="zh-CN"/>
            </a:p>
          </p:txBody>
        </p:sp>
        <p:sp>
          <p:nvSpPr>
            <p:cNvPr id="61" name="右箭头 60">
              <a:extLst>
                <a:ext uri="{FF2B5EF4-FFF2-40B4-BE49-F238E27FC236}">
                  <a16:creationId xmlns:a16="http://schemas.microsoft.com/office/drawing/2014/main" id="{92AB5AA1-6250-1A49-A5DD-757AA30EA0A5}"/>
                </a:ext>
              </a:extLst>
            </p:cNvPr>
            <p:cNvSpPr/>
            <p:nvPr/>
          </p:nvSpPr>
          <p:spPr>
            <a:xfrm>
              <a:off x="5243481" y="3033227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右箭头 61">
              <a:extLst>
                <a:ext uri="{FF2B5EF4-FFF2-40B4-BE49-F238E27FC236}">
                  <a16:creationId xmlns:a16="http://schemas.microsoft.com/office/drawing/2014/main" id="{9A66709C-D607-8A44-8AC3-037C04FFE1D2}"/>
                </a:ext>
              </a:extLst>
            </p:cNvPr>
            <p:cNvSpPr/>
            <p:nvPr/>
          </p:nvSpPr>
          <p:spPr>
            <a:xfrm>
              <a:off x="6212644" y="3067570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右箭头 62">
              <a:extLst>
                <a:ext uri="{FF2B5EF4-FFF2-40B4-BE49-F238E27FC236}">
                  <a16:creationId xmlns:a16="http://schemas.microsoft.com/office/drawing/2014/main" id="{F9A9CBD4-8A5F-C94B-B5A3-EC7E59537E8F}"/>
                </a:ext>
              </a:extLst>
            </p:cNvPr>
            <p:cNvSpPr/>
            <p:nvPr/>
          </p:nvSpPr>
          <p:spPr>
            <a:xfrm>
              <a:off x="7921577" y="3076348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D3899820-F021-4B4B-BFF2-84A53894ACC8}"/>
                </a:ext>
              </a:extLst>
            </p:cNvPr>
            <p:cNvSpPr/>
            <p:nvPr/>
          </p:nvSpPr>
          <p:spPr>
            <a:xfrm>
              <a:off x="8134356" y="3228290"/>
              <a:ext cx="474759" cy="37914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t</a:t>
              </a:r>
              <a:endParaRPr lang="zh-TW" altLang="en-US" dirty="0"/>
            </a:p>
          </p:txBody>
        </p:sp>
        <p:sp>
          <p:nvSpPr>
            <p:cNvPr id="65" name="文字方塊 41">
              <a:extLst>
                <a:ext uri="{FF2B5EF4-FFF2-40B4-BE49-F238E27FC236}">
                  <a16:creationId xmlns:a16="http://schemas.microsoft.com/office/drawing/2014/main" id="{8E587B63-E78D-4040-9847-8E8C16BDDDF1}"/>
                </a:ext>
              </a:extLst>
            </p:cNvPr>
            <p:cNvSpPr txBox="1"/>
            <p:nvPr/>
          </p:nvSpPr>
          <p:spPr>
            <a:xfrm>
              <a:off x="8134356" y="2727633"/>
              <a:ext cx="474759" cy="37914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x</a:t>
              </a:r>
              <a:r>
                <a:rPr lang="zh-CN" altLang="en-US" dirty="0"/>
                <a:t> </a:t>
              </a:r>
              <a:endParaRPr lang="zh-TW" altLang="en-US" dirty="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A1EC9E1D-CC27-B145-8F66-C9C22A0AE810}"/>
                </a:ext>
              </a:extLst>
            </p:cNvPr>
            <p:cNvSpPr/>
            <p:nvPr/>
          </p:nvSpPr>
          <p:spPr>
            <a:xfrm>
              <a:off x="6426631" y="3238269"/>
              <a:ext cx="474759" cy="37914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t</a:t>
              </a:r>
              <a:endParaRPr lang="zh-TW" altLang="en-US" dirty="0"/>
            </a:p>
          </p:txBody>
        </p:sp>
        <p:sp>
          <p:nvSpPr>
            <p:cNvPr id="67" name="文字方塊 41">
              <a:extLst>
                <a:ext uri="{FF2B5EF4-FFF2-40B4-BE49-F238E27FC236}">
                  <a16:creationId xmlns:a16="http://schemas.microsoft.com/office/drawing/2014/main" id="{4A244BB4-663A-B740-9EC1-E6A5D1EDE43F}"/>
                </a:ext>
              </a:extLst>
            </p:cNvPr>
            <p:cNvSpPr txBox="1"/>
            <p:nvPr/>
          </p:nvSpPr>
          <p:spPr>
            <a:xfrm>
              <a:off x="6426631" y="2737612"/>
              <a:ext cx="474759" cy="37914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x</a:t>
              </a:r>
              <a:r>
                <a:rPr lang="zh-CN" altLang="en-US" dirty="0"/>
                <a:t> </a:t>
              </a:r>
              <a:endParaRPr lang="zh-TW" altLang="en-US" dirty="0"/>
            </a:p>
          </p:txBody>
        </p:sp>
        <p:sp>
          <p:nvSpPr>
            <p:cNvPr id="68" name="右箭头 67">
              <a:extLst>
                <a:ext uri="{FF2B5EF4-FFF2-40B4-BE49-F238E27FC236}">
                  <a16:creationId xmlns:a16="http://schemas.microsoft.com/office/drawing/2014/main" id="{C5E7C2AC-B01D-114E-90DE-F2817F0312AB}"/>
                </a:ext>
              </a:extLst>
            </p:cNvPr>
            <p:cNvSpPr/>
            <p:nvPr/>
          </p:nvSpPr>
          <p:spPr>
            <a:xfrm>
              <a:off x="6954784" y="3082254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621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71DF215-E3F0-2549-820E-F2301EA34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9218"/>
            <a:ext cx="9144000" cy="34433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8C9B5E4-52EC-A045-899B-D01D8971D653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/>
              <a:t>Image-to-Image</a:t>
            </a:r>
            <a:endParaRPr kumimoji="1" lang="zh-CN" altLang="en-US" sz="36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6BFB939-5BA6-144A-B196-90381140EE7A}"/>
              </a:ext>
            </a:extLst>
          </p:cNvPr>
          <p:cNvSpPr/>
          <p:nvPr/>
        </p:nvSpPr>
        <p:spPr>
          <a:xfrm>
            <a:off x="4536396" y="85606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CN">
                <a:solidFill>
                  <a:srgbClr val="00B0F0"/>
                </a:solidFill>
                <a:effectLst/>
              </a:rPr>
              <a:t>[P. Isola,</a:t>
            </a:r>
            <a:r>
              <a:rPr lang="zh-CN" altLang="en-US">
                <a:solidFill>
                  <a:srgbClr val="00B0F0"/>
                </a:solidFill>
                <a:effectLst/>
              </a:rPr>
              <a:t> </a:t>
            </a:r>
            <a:r>
              <a:rPr lang="en-US" altLang="zh-CN">
                <a:solidFill>
                  <a:srgbClr val="00B0F0"/>
                </a:solidFill>
                <a:effectLst/>
              </a:rPr>
              <a:t>et</a:t>
            </a:r>
            <a:r>
              <a:rPr lang="zh-CN" altLang="en-US">
                <a:solidFill>
                  <a:srgbClr val="00B0F0"/>
                </a:solidFill>
                <a:effectLst/>
              </a:rPr>
              <a:t> </a:t>
            </a:r>
            <a:r>
              <a:rPr lang="en-US" altLang="zh-CN">
                <a:solidFill>
                  <a:srgbClr val="00B0F0"/>
                </a:solidFill>
                <a:effectLst/>
              </a:rPr>
              <a:t>al., </a:t>
            </a:r>
            <a:r>
              <a:rPr lang="en-US" altLang="zh-CN" i="1">
                <a:solidFill>
                  <a:srgbClr val="00B0F0"/>
                </a:solidFill>
                <a:effectLst/>
              </a:rPr>
              <a:t>CVPR</a:t>
            </a:r>
            <a:r>
              <a:rPr lang="en-US" altLang="zh-CN">
                <a:solidFill>
                  <a:srgbClr val="00B0F0"/>
                </a:solidFill>
                <a:effectLst/>
              </a:rPr>
              <a:t>, 2017.]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D119F0-07CD-E44F-BEB0-56FB5044FCF2}"/>
              </a:ext>
            </a:extLst>
          </p:cNvPr>
          <p:cNvSpPr txBox="1"/>
          <p:nvPr/>
        </p:nvSpPr>
        <p:spPr>
          <a:xfrm>
            <a:off x="3814421" y="1284316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/>
              <a:t>pix2pix</a:t>
            </a:r>
            <a:endParaRPr kumimoji="1" lang="zh-CN" altLang="en-US" sz="3600"/>
          </a:p>
        </p:txBody>
      </p:sp>
    </p:spTree>
    <p:extLst>
      <p:ext uri="{BB962C8B-B14F-4D97-AF65-F5344CB8AC3E}">
        <p14:creationId xmlns:p14="http://schemas.microsoft.com/office/powerpoint/2010/main" val="392440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969612" y="607382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images: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576" y="6111526"/>
            <a:ext cx="540000" cy="54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12" y="6111526"/>
            <a:ext cx="540000" cy="54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658" y="6111526"/>
            <a:ext cx="540000" cy="54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94" y="6111526"/>
            <a:ext cx="540000" cy="54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355" y="3361364"/>
            <a:ext cx="2081864" cy="549612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20473" y="38887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4812" y="3381118"/>
            <a:ext cx="2071064" cy="521908"/>
          </a:xfrm>
          <a:prstGeom prst="rect">
            <a:avLst/>
          </a:prstGeom>
        </p:spPr>
      </p:pic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18935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9686" y="3367928"/>
            <a:ext cx="2106868" cy="524567"/>
          </a:xfrm>
          <a:prstGeom prst="rect">
            <a:avLst/>
          </a:prstGeom>
        </p:spPr>
      </p:pic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30420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93979400-D7BD-AD44-BC46-32D754108978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/>
              <a:t>Basic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idea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of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GAN</a:t>
            </a:r>
            <a:endParaRPr kumimoji="1" lang="zh-CN" altLang="en-US" sz="36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3FC120E-4E8B-7A44-8AFC-394754F4D804}"/>
              </a:ext>
            </a:extLst>
          </p:cNvPr>
          <p:cNvSpPr/>
          <p:nvPr/>
        </p:nvSpPr>
        <p:spPr>
          <a:xfrm>
            <a:off x="2933934" y="910594"/>
            <a:ext cx="6588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00B0F0"/>
                </a:solidFill>
              </a:rPr>
              <a:t>[Ref:</a:t>
            </a:r>
            <a:r>
              <a:rPr lang="zh-CN" altLang="en-US">
                <a:solidFill>
                  <a:srgbClr val="00B0F0"/>
                </a:solidFill>
              </a:rPr>
              <a:t> http://speech.ee.ntu.edu.tw/~tlkagk/courses_MLDS17.html</a:t>
            </a:r>
            <a:r>
              <a:rPr lang="en-US" altLang="zh-CN">
                <a:solidFill>
                  <a:srgbClr val="00B0F0"/>
                </a:solidFill>
              </a:rPr>
              <a:t>]</a:t>
            </a:r>
            <a:endParaRPr lang="zh-CN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6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9524B2-C6A0-6548-8DC8-76F518DD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05" y="1011883"/>
            <a:ext cx="7203989" cy="26488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07FE06-B197-0C4F-A7B9-86E8F42FD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2" r="5612"/>
          <a:stretch/>
        </p:blipFill>
        <p:spPr>
          <a:xfrm>
            <a:off x="3434063" y="3647315"/>
            <a:ext cx="5709937" cy="12848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02128C-6ED6-AE44-8DD6-3E029757E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93" y="4735244"/>
            <a:ext cx="4750841" cy="90251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CCE5A0C-0BCB-3443-A073-11CFB92D4B68}"/>
              </a:ext>
            </a:extLst>
          </p:cNvPr>
          <p:cNvSpPr txBox="1"/>
          <p:nvPr/>
        </p:nvSpPr>
        <p:spPr>
          <a:xfrm>
            <a:off x="117896" y="3885835"/>
            <a:ext cx="3253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GAN</a:t>
            </a:r>
            <a:r>
              <a:rPr kumimoji="1" lang="zh-CN" altLang="en-US" sz="2400"/>
              <a:t> </a:t>
            </a:r>
            <a:r>
              <a:rPr kumimoji="1" lang="en-US" altLang="zh-CN" sz="2400"/>
              <a:t>Objective</a:t>
            </a:r>
            <a:r>
              <a:rPr kumimoji="1" lang="zh-CN" altLang="en-US" sz="2400"/>
              <a:t> </a:t>
            </a:r>
            <a:r>
              <a:rPr kumimoji="1" lang="en-US" altLang="zh-CN" sz="2400"/>
              <a:t>Function:</a:t>
            </a:r>
            <a:endParaRPr kumimoji="1" lang="zh-CN" altLang="en-US" sz="24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EEBD41-B406-EA43-9E13-0E7F8BC0B3F8}"/>
              </a:ext>
            </a:extLst>
          </p:cNvPr>
          <p:cNvSpPr txBox="1"/>
          <p:nvPr/>
        </p:nvSpPr>
        <p:spPr>
          <a:xfrm>
            <a:off x="145950" y="4780294"/>
            <a:ext cx="3196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/>
              <a:t>GAN</a:t>
            </a:r>
            <a:r>
              <a:rPr kumimoji="1" lang="zh-CN" altLang="en-US" sz="2400"/>
              <a:t> </a:t>
            </a:r>
            <a:r>
              <a:rPr kumimoji="1" lang="en-US" altLang="zh-CN" sz="2400"/>
              <a:t>using</a:t>
            </a:r>
            <a:r>
              <a:rPr kumimoji="1" lang="zh-CN" altLang="en-US" sz="2400"/>
              <a:t> </a:t>
            </a:r>
            <a:r>
              <a:rPr kumimoji="1" lang="en-US" altLang="zh-CN" sz="2400"/>
              <a:t>L1</a:t>
            </a:r>
            <a:r>
              <a:rPr kumimoji="1" lang="zh-CN" altLang="en-US" sz="2400"/>
              <a:t> </a:t>
            </a:r>
            <a:r>
              <a:rPr kumimoji="1" lang="en-US" altLang="zh-CN" sz="2400"/>
              <a:t>distance</a:t>
            </a:r>
            <a:r>
              <a:rPr kumimoji="1" lang="zh-CN" altLang="en-US" sz="2400"/>
              <a:t> </a:t>
            </a:r>
            <a:r>
              <a:rPr kumimoji="1" lang="en-US" altLang="zh-CN" sz="2400"/>
              <a:t>Objective</a:t>
            </a:r>
            <a:r>
              <a:rPr kumimoji="1" lang="zh-CN" altLang="en-US" sz="2400"/>
              <a:t> </a:t>
            </a:r>
            <a:r>
              <a:rPr kumimoji="1" lang="en-US" altLang="zh-CN" sz="2400"/>
              <a:t>Function:</a:t>
            </a:r>
            <a:endParaRPr kumimoji="1" lang="zh-CN" altLang="en-US" sz="24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5E69F6-4F75-A640-8185-9374F2FFA46D}"/>
              </a:ext>
            </a:extLst>
          </p:cNvPr>
          <p:cNvSpPr txBox="1"/>
          <p:nvPr/>
        </p:nvSpPr>
        <p:spPr>
          <a:xfrm>
            <a:off x="122010" y="5996086"/>
            <a:ext cx="3273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Final</a:t>
            </a:r>
            <a:r>
              <a:rPr kumimoji="1" lang="zh-CN" altLang="en-US" sz="2400"/>
              <a:t> </a:t>
            </a:r>
            <a:r>
              <a:rPr kumimoji="1" lang="en-US" altLang="zh-CN" sz="2400"/>
              <a:t>Objective</a:t>
            </a:r>
            <a:r>
              <a:rPr kumimoji="1" lang="zh-CN" altLang="en-US" sz="2400"/>
              <a:t> </a:t>
            </a:r>
            <a:r>
              <a:rPr kumimoji="1" lang="en-US" altLang="zh-CN" sz="2400"/>
              <a:t>Function:</a:t>
            </a:r>
            <a:endParaRPr kumimoji="1" lang="zh-CN" altLang="en-US" sz="240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0FF72D2-2792-FF47-9D9D-2C465A35E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93" y="5780437"/>
            <a:ext cx="5537555" cy="89296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1DA1F38-FD49-DE41-BAC5-EDD6E9C9C42B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/>
              <a:t>pix2pix</a:t>
            </a:r>
            <a:endParaRPr kumimoji="1" lang="zh-CN" altLang="en-US" sz="3600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B9FF7BE6-505C-7942-8B1E-08AD6A108AA6}"/>
              </a:ext>
            </a:extLst>
          </p:cNvPr>
          <p:cNvCxnSpPr>
            <a:cxnSpLocks/>
          </p:cNvCxnSpPr>
          <p:nvPr/>
        </p:nvCxnSpPr>
        <p:spPr>
          <a:xfrm>
            <a:off x="251791" y="4780294"/>
            <a:ext cx="8600557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77D4593-2E3D-7742-ABF7-971ACC84A432}"/>
              </a:ext>
            </a:extLst>
          </p:cNvPr>
          <p:cNvCxnSpPr>
            <a:cxnSpLocks/>
          </p:cNvCxnSpPr>
          <p:nvPr/>
        </p:nvCxnSpPr>
        <p:spPr>
          <a:xfrm>
            <a:off x="251791" y="5780437"/>
            <a:ext cx="8600557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88FFF431-ECED-0441-8E7A-365049DCA681}"/>
              </a:ext>
            </a:extLst>
          </p:cNvPr>
          <p:cNvSpPr/>
          <p:nvPr/>
        </p:nvSpPr>
        <p:spPr>
          <a:xfrm>
            <a:off x="4536396" y="85606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CN">
                <a:solidFill>
                  <a:srgbClr val="00B0F0"/>
                </a:solidFill>
                <a:effectLst/>
              </a:rPr>
              <a:t>[P. Isola,</a:t>
            </a:r>
            <a:r>
              <a:rPr lang="zh-CN" altLang="en-US">
                <a:solidFill>
                  <a:srgbClr val="00B0F0"/>
                </a:solidFill>
                <a:effectLst/>
              </a:rPr>
              <a:t> </a:t>
            </a:r>
            <a:r>
              <a:rPr lang="en-US" altLang="zh-CN">
                <a:solidFill>
                  <a:srgbClr val="00B0F0"/>
                </a:solidFill>
                <a:effectLst/>
              </a:rPr>
              <a:t>et</a:t>
            </a:r>
            <a:r>
              <a:rPr lang="zh-CN" altLang="en-US">
                <a:solidFill>
                  <a:srgbClr val="00B0F0"/>
                </a:solidFill>
                <a:effectLst/>
              </a:rPr>
              <a:t> </a:t>
            </a:r>
            <a:r>
              <a:rPr lang="en-US" altLang="zh-CN">
                <a:solidFill>
                  <a:srgbClr val="00B0F0"/>
                </a:solidFill>
                <a:effectLst/>
              </a:rPr>
              <a:t>al., </a:t>
            </a:r>
            <a:r>
              <a:rPr lang="en-US" altLang="zh-CN" i="1">
                <a:solidFill>
                  <a:srgbClr val="00B0F0"/>
                </a:solidFill>
                <a:effectLst/>
              </a:rPr>
              <a:t>CVPR</a:t>
            </a:r>
            <a:r>
              <a:rPr lang="en-US" altLang="zh-CN">
                <a:solidFill>
                  <a:srgbClr val="00B0F0"/>
                </a:solidFill>
                <a:effectLst/>
              </a:rPr>
              <a:t>, 2017.]</a:t>
            </a:r>
          </a:p>
        </p:txBody>
      </p:sp>
    </p:spTree>
    <p:extLst>
      <p:ext uri="{BB962C8B-B14F-4D97-AF65-F5344CB8AC3E}">
        <p14:creationId xmlns:p14="http://schemas.microsoft.com/office/powerpoint/2010/main" val="94680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184DDA1-B45B-754F-85D3-9CC915F5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3" y="1458803"/>
            <a:ext cx="9144000" cy="32785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0E9226-B7C9-674C-ACC3-D8D52FD2B974}"/>
              </a:ext>
            </a:extLst>
          </p:cNvPr>
          <p:cNvSpPr txBox="1"/>
          <p:nvPr/>
        </p:nvSpPr>
        <p:spPr>
          <a:xfrm>
            <a:off x="1654910" y="2613991"/>
            <a:ext cx="118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bottleneck</a:t>
            </a:r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A8F23-E734-8440-8467-67A10EF00761}"/>
              </a:ext>
            </a:extLst>
          </p:cNvPr>
          <p:cNvSpPr txBox="1"/>
          <p:nvPr/>
        </p:nvSpPr>
        <p:spPr>
          <a:xfrm>
            <a:off x="1604765" y="4587750"/>
            <a:ext cx="5898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/>
              <a:t>Input</a:t>
            </a:r>
            <a:r>
              <a:rPr kumimoji="1" lang="zh-CN" altLang="en-US" sz="2400"/>
              <a:t> </a:t>
            </a:r>
            <a:r>
              <a:rPr kumimoji="1" lang="en-US" altLang="zh-CN" sz="2400"/>
              <a:t>and</a:t>
            </a:r>
            <a:r>
              <a:rPr kumimoji="1" lang="zh-CN" altLang="en-US" sz="2400"/>
              <a:t> </a:t>
            </a:r>
            <a:r>
              <a:rPr kumimoji="1" lang="en-US" altLang="zh-CN" sz="2400"/>
              <a:t>Output</a:t>
            </a:r>
            <a:r>
              <a:rPr kumimoji="1" lang="zh-CN" altLang="en-US" sz="2400"/>
              <a:t> </a:t>
            </a:r>
            <a:r>
              <a:rPr kumimoji="1" lang="en-US" altLang="zh-CN" sz="2400"/>
              <a:t>differ</a:t>
            </a:r>
            <a:r>
              <a:rPr kumimoji="1" lang="zh-CN" altLang="en-US" sz="2400"/>
              <a:t> </a:t>
            </a:r>
            <a:r>
              <a:rPr kumimoji="1" lang="en-US" altLang="zh-CN" sz="2400"/>
              <a:t>in</a:t>
            </a:r>
            <a:r>
              <a:rPr kumimoji="1" lang="zh-CN" altLang="en-US" sz="2400"/>
              <a:t> </a:t>
            </a:r>
            <a:r>
              <a:rPr kumimoji="1" lang="en-US" altLang="zh-CN" sz="2400"/>
              <a:t>surface</a:t>
            </a:r>
            <a:r>
              <a:rPr kumimoji="1" lang="zh-CN" altLang="en-US" sz="2400"/>
              <a:t> </a:t>
            </a:r>
            <a:r>
              <a:rPr kumimoji="1" lang="en-US" altLang="zh-CN" sz="2400"/>
              <a:t>appearance,</a:t>
            </a:r>
            <a:r>
              <a:rPr kumimoji="1" lang="zh-CN" altLang="en-US" sz="2400"/>
              <a:t> </a:t>
            </a:r>
            <a:r>
              <a:rPr kumimoji="1" lang="en-US" altLang="zh-CN" sz="2400"/>
              <a:t>but</a:t>
            </a:r>
            <a:r>
              <a:rPr kumimoji="1" lang="zh-CN" altLang="en-US" sz="2400"/>
              <a:t> </a:t>
            </a:r>
            <a:r>
              <a:rPr kumimoji="1" lang="en-US" altLang="zh-CN" sz="2400"/>
              <a:t>have</a:t>
            </a:r>
            <a:r>
              <a:rPr kumimoji="1" lang="zh-CN" altLang="en-US" sz="2400"/>
              <a:t> </a:t>
            </a:r>
            <a:r>
              <a:rPr kumimoji="1" lang="en-US" altLang="zh-CN" sz="2400" b="1"/>
              <a:t>same</a:t>
            </a:r>
            <a:r>
              <a:rPr kumimoji="1" lang="zh-CN" altLang="en-US" sz="2400" b="1"/>
              <a:t> </a:t>
            </a:r>
            <a:r>
              <a:rPr kumimoji="1" lang="en-US" altLang="zh-CN" sz="2400" b="1"/>
              <a:t>underlying</a:t>
            </a:r>
            <a:r>
              <a:rPr kumimoji="1" lang="zh-CN" altLang="en-US" sz="2400" b="1"/>
              <a:t> </a:t>
            </a:r>
            <a:r>
              <a:rPr kumimoji="1" lang="en-US" altLang="zh-CN" sz="2400" b="1"/>
              <a:t>structure</a:t>
            </a:r>
            <a:endParaRPr kumimoji="1" lang="zh-CN" altLang="en-US" sz="2400" b="1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3A063F-FE16-4944-8768-5BD46FF0674C}"/>
              </a:ext>
            </a:extLst>
          </p:cNvPr>
          <p:cNvSpPr txBox="1"/>
          <p:nvPr/>
        </p:nvSpPr>
        <p:spPr>
          <a:xfrm>
            <a:off x="1604765" y="5556921"/>
            <a:ext cx="7489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Low-level information shared </a:t>
            </a:r>
            <a:r>
              <a:rPr lang="en-US" altLang="zh-CN" sz="2400"/>
              <a:t>between the input and output, and it would be desirable to shuttle this information directly across the net.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B40E1A-0852-E643-9C0A-CD28B6E25FE8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latin typeface="NimbusRomNo9L"/>
              </a:rPr>
              <a:t>Two architectures for the Generator </a:t>
            </a:r>
            <a:endParaRPr lang="en-US" altLang="zh-CN" sz="36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BC2D1C-CC51-214B-8737-BF99D6B5C425}"/>
              </a:ext>
            </a:extLst>
          </p:cNvPr>
          <p:cNvSpPr txBox="1"/>
          <p:nvPr/>
        </p:nvSpPr>
        <p:spPr>
          <a:xfrm>
            <a:off x="6164648" y="2613991"/>
            <a:ext cx="118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bottleneck</a:t>
            </a:r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F16562C-1E85-B346-AB37-A048D6841D06}"/>
              </a:ext>
            </a:extLst>
          </p:cNvPr>
          <p:cNvSpPr/>
          <p:nvPr/>
        </p:nvSpPr>
        <p:spPr>
          <a:xfrm>
            <a:off x="1245706" y="4737324"/>
            <a:ext cx="238538" cy="23853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61374C7-F0A7-0A45-867D-F58F5C1413FC}"/>
              </a:ext>
            </a:extLst>
          </p:cNvPr>
          <p:cNvSpPr/>
          <p:nvPr/>
        </p:nvSpPr>
        <p:spPr>
          <a:xfrm>
            <a:off x="1245706" y="5711359"/>
            <a:ext cx="238538" cy="23853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8403EC-6473-2D40-B57E-AF4057E66CCD}"/>
              </a:ext>
            </a:extLst>
          </p:cNvPr>
          <p:cNvSpPr/>
          <p:nvPr/>
        </p:nvSpPr>
        <p:spPr>
          <a:xfrm>
            <a:off x="4536396" y="85606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CN">
                <a:solidFill>
                  <a:srgbClr val="00B0F0"/>
                </a:solidFill>
                <a:effectLst/>
              </a:rPr>
              <a:t>[P. Isola,</a:t>
            </a:r>
            <a:r>
              <a:rPr lang="zh-CN" altLang="en-US">
                <a:solidFill>
                  <a:srgbClr val="00B0F0"/>
                </a:solidFill>
                <a:effectLst/>
              </a:rPr>
              <a:t> </a:t>
            </a:r>
            <a:r>
              <a:rPr lang="en-US" altLang="zh-CN">
                <a:solidFill>
                  <a:srgbClr val="00B0F0"/>
                </a:solidFill>
                <a:effectLst/>
              </a:rPr>
              <a:t>et</a:t>
            </a:r>
            <a:r>
              <a:rPr lang="zh-CN" altLang="en-US">
                <a:solidFill>
                  <a:srgbClr val="00B0F0"/>
                </a:solidFill>
                <a:effectLst/>
              </a:rPr>
              <a:t> </a:t>
            </a:r>
            <a:r>
              <a:rPr lang="en-US" altLang="zh-CN">
                <a:solidFill>
                  <a:srgbClr val="00B0F0"/>
                </a:solidFill>
                <a:effectLst/>
              </a:rPr>
              <a:t>al., </a:t>
            </a:r>
            <a:r>
              <a:rPr lang="en-US" altLang="zh-CN" i="1">
                <a:solidFill>
                  <a:srgbClr val="00B0F0"/>
                </a:solidFill>
                <a:effectLst/>
              </a:rPr>
              <a:t>CVPR</a:t>
            </a:r>
            <a:r>
              <a:rPr lang="en-US" altLang="zh-CN">
                <a:solidFill>
                  <a:srgbClr val="00B0F0"/>
                </a:solidFill>
                <a:effectLst/>
              </a:rPr>
              <a:t>, 2017.]</a:t>
            </a:r>
          </a:p>
        </p:txBody>
      </p:sp>
    </p:spTree>
    <p:extLst>
      <p:ext uri="{BB962C8B-B14F-4D97-AF65-F5344CB8AC3E}">
        <p14:creationId xmlns:p14="http://schemas.microsoft.com/office/powerpoint/2010/main" val="411046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2DA00C-FCDB-1E45-B919-05DBC40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3" y="1240699"/>
            <a:ext cx="9144000" cy="56173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9F635C3-C017-D549-9230-CEF1B77AE067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latin typeface="NimbusRomNo9L"/>
              </a:rPr>
              <a:t>Results</a:t>
            </a:r>
            <a:endParaRPr lang="en-US" altLang="zh-CN" sz="3600"/>
          </a:p>
        </p:txBody>
      </p:sp>
    </p:spTree>
    <p:extLst>
      <p:ext uri="{BB962C8B-B14F-4D97-AF65-F5344CB8AC3E}">
        <p14:creationId xmlns:p14="http://schemas.microsoft.com/office/powerpoint/2010/main" val="24913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6B4FA58-332E-8346-9D28-1E30F2A23D32}"/>
              </a:ext>
            </a:extLst>
          </p:cNvPr>
          <p:cNvSpPr txBox="1"/>
          <p:nvPr/>
        </p:nvSpPr>
        <p:spPr>
          <a:xfrm>
            <a:off x="0" y="289039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/>
              <a:t>Improve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GAN</a:t>
            </a:r>
          </a:p>
          <a:p>
            <a:pPr algn="ctr"/>
            <a:r>
              <a:rPr kumimoji="1" lang="zh-CN" altLang="en-US" sz="4000" dirty="0"/>
              <a:t>（</a:t>
            </a:r>
            <a:r>
              <a:rPr kumimoji="1" lang="en-US" altLang="zh-CN" sz="4000" dirty="0"/>
              <a:t>Least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Squares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GAN,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LSGAN</a:t>
            </a:r>
            <a:r>
              <a:rPr kumimoji="1" lang="zh-CN" altLang="en-US" sz="40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5009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2006F3B-0448-A241-826F-B27BD0F9831F}"/>
              </a:ext>
            </a:extLst>
          </p:cNvPr>
          <p:cNvSpPr txBox="1"/>
          <p:nvPr/>
        </p:nvSpPr>
        <p:spPr>
          <a:xfrm>
            <a:off x="390155" y="1254533"/>
            <a:ext cx="83280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/>
              <a:t>Pros:</a:t>
            </a:r>
          </a:p>
          <a:p>
            <a:endParaRPr kumimoji="1" lang="en-US" altLang="zh-CN" sz="3200" b="1"/>
          </a:p>
          <a:p>
            <a:r>
              <a:rPr kumimoji="1" lang="en-US" altLang="zh-CN" sz="2400"/>
              <a:t>1.Good</a:t>
            </a:r>
            <a:r>
              <a:rPr kumimoji="1" lang="zh-CN" altLang="en-US" sz="2400"/>
              <a:t> </a:t>
            </a:r>
            <a:r>
              <a:rPr kumimoji="1" lang="en-US" altLang="zh-CN" sz="2400"/>
              <a:t>method</a:t>
            </a:r>
            <a:r>
              <a:rPr kumimoji="1" lang="zh-CN" altLang="en-US" sz="2400"/>
              <a:t> </a:t>
            </a:r>
            <a:r>
              <a:rPr kumimoji="1" lang="en-US" altLang="zh-CN" sz="2400"/>
              <a:t>for</a:t>
            </a:r>
            <a:r>
              <a:rPr kumimoji="1" lang="zh-CN" altLang="en-US" sz="2400"/>
              <a:t> </a:t>
            </a:r>
            <a:r>
              <a:rPr kumimoji="1" lang="en-US" altLang="zh-CN" sz="2400"/>
              <a:t>trainning</a:t>
            </a:r>
            <a:r>
              <a:rPr kumimoji="1" lang="zh-CN" altLang="en-US" sz="2400"/>
              <a:t> </a:t>
            </a:r>
            <a:r>
              <a:rPr kumimoji="1" lang="en-US" altLang="zh-CN" sz="2400"/>
              <a:t>classifiers</a:t>
            </a:r>
            <a:r>
              <a:rPr kumimoji="1" lang="zh-CN" altLang="en-US" sz="2400"/>
              <a:t> </a:t>
            </a:r>
            <a:r>
              <a:rPr kumimoji="1" lang="en-US" altLang="zh-CN" sz="2400"/>
              <a:t>in</a:t>
            </a:r>
            <a:r>
              <a:rPr kumimoji="1" lang="zh-CN" altLang="en-US" sz="2400"/>
              <a:t> </a:t>
            </a:r>
            <a:r>
              <a:rPr kumimoji="1" lang="en-US" altLang="zh-CN" sz="2400"/>
              <a:t>a</a:t>
            </a:r>
            <a:r>
              <a:rPr kumimoji="1" lang="zh-CN" altLang="en-US" sz="2400"/>
              <a:t> </a:t>
            </a:r>
            <a:r>
              <a:rPr kumimoji="1" lang="en-US" altLang="zh-CN" sz="2400"/>
              <a:t>semi-supervised</a:t>
            </a:r>
            <a:r>
              <a:rPr kumimoji="1" lang="zh-CN" altLang="en-US" sz="2400"/>
              <a:t> </a:t>
            </a:r>
            <a:r>
              <a:rPr kumimoji="1" lang="en-US" altLang="zh-CN" sz="2400"/>
              <a:t>way.</a:t>
            </a:r>
          </a:p>
          <a:p>
            <a:r>
              <a:rPr kumimoji="1" lang="en-US" altLang="zh-CN" sz="2400"/>
              <a:t>2.Generate</a:t>
            </a:r>
            <a:r>
              <a:rPr kumimoji="1" lang="zh-CN" altLang="en-US" sz="2400"/>
              <a:t> </a:t>
            </a:r>
            <a:r>
              <a:rPr kumimoji="1" lang="en-US" altLang="zh-CN" sz="2400"/>
              <a:t>samples</a:t>
            </a:r>
            <a:r>
              <a:rPr kumimoji="1" lang="zh-CN" altLang="en-US" sz="2400"/>
              <a:t> </a:t>
            </a:r>
            <a:r>
              <a:rPr kumimoji="1" lang="en-US" altLang="zh-CN" sz="2400"/>
              <a:t>faster</a:t>
            </a:r>
            <a:r>
              <a:rPr kumimoji="1" lang="zh-CN" altLang="en-US" sz="2400"/>
              <a:t> </a:t>
            </a:r>
            <a:r>
              <a:rPr kumimoji="1" lang="en-US" altLang="zh-CN" sz="2400"/>
              <a:t>than</a:t>
            </a:r>
            <a:r>
              <a:rPr kumimoji="1" lang="zh-CN" altLang="en-US" sz="2400"/>
              <a:t> </a:t>
            </a:r>
            <a:r>
              <a:rPr kumimoji="1" lang="en-US" altLang="zh-CN" sz="2400"/>
              <a:t>belief</a:t>
            </a:r>
            <a:r>
              <a:rPr kumimoji="1" lang="zh-CN" altLang="en-US" sz="2400"/>
              <a:t> </a:t>
            </a:r>
            <a:r>
              <a:rPr kumimoji="1" lang="en-US" altLang="zh-CN" sz="2400"/>
              <a:t>nets(NADE,</a:t>
            </a:r>
            <a:r>
              <a:rPr kumimoji="1" lang="zh-CN" altLang="en-US" sz="2400"/>
              <a:t> </a:t>
            </a:r>
            <a:r>
              <a:rPr kumimoji="1" lang="en-US" altLang="zh-CN" sz="2400"/>
              <a:t>PixelRNN).</a:t>
            </a:r>
          </a:p>
          <a:p>
            <a:r>
              <a:rPr kumimoji="1" lang="en-US" altLang="zh-CN" sz="2400"/>
              <a:t>3.Don’t</a:t>
            </a:r>
            <a:r>
              <a:rPr kumimoji="1" lang="zh-CN" altLang="en-US" sz="2400"/>
              <a:t> </a:t>
            </a:r>
            <a:r>
              <a:rPr kumimoji="1" lang="en-US" altLang="zh-CN" sz="2400"/>
              <a:t>need</a:t>
            </a:r>
            <a:r>
              <a:rPr kumimoji="1" lang="zh-CN" altLang="en-US" sz="2400"/>
              <a:t> </a:t>
            </a:r>
            <a:r>
              <a:rPr kumimoji="1" lang="en-US" altLang="zh-CN" sz="2400"/>
              <a:t>any</a:t>
            </a:r>
            <a:r>
              <a:rPr kumimoji="1" lang="zh-CN" altLang="en-US" sz="2400"/>
              <a:t> </a:t>
            </a:r>
            <a:r>
              <a:rPr kumimoji="1" lang="en-US" altLang="zh-CN" sz="2400"/>
              <a:t>Monte</a:t>
            </a:r>
            <a:r>
              <a:rPr kumimoji="1" lang="zh-CN" altLang="en-US" sz="2400"/>
              <a:t> </a:t>
            </a:r>
            <a:r>
              <a:rPr kumimoji="1" lang="en-US" altLang="zh-CN" sz="2400"/>
              <a:t>Carol</a:t>
            </a:r>
            <a:r>
              <a:rPr kumimoji="1" lang="zh-CN" altLang="en-US" sz="2400"/>
              <a:t> </a:t>
            </a:r>
            <a:r>
              <a:rPr kumimoji="1" lang="en-US" altLang="zh-CN" sz="2400"/>
              <a:t>approximations</a:t>
            </a:r>
            <a:r>
              <a:rPr kumimoji="1" lang="zh-CN" altLang="en-US" sz="2400"/>
              <a:t> </a:t>
            </a:r>
            <a:r>
              <a:rPr kumimoji="1" lang="en-US" altLang="zh-CN" sz="2400"/>
              <a:t>to</a:t>
            </a:r>
            <a:r>
              <a:rPr kumimoji="1" lang="zh-CN" altLang="en-US" sz="2400"/>
              <a:t> </a:t>
            </a:r>
            <a:r>
              <a:rPr kumimoji="1" lang="en-US" altLang="zh-CN" sz="2400"/>
              <a:t>train.</a:t>
            </a:r>
          </a:p>
          <a:p>
            <a:endParaRPr kumimoji="1" lang="en-US" altLang="zh-CN" sz="2400"/>
          </a:p>
          <a:p>
            <a:endParaRPr kumimoji="1" lang="en-US" altLang="zh-CN" sz="2400"/>
          </a:p>
          <a:p>
            <a:r>
              <a:rPr kumimoji="1" lang="en-US" altLang="zh-CN" sz="3200" b="1"/>
              <a:t>Cons:</a:t>
            </a:r>
          </a:p>
          <a:p>
            <a:endParaRPr kumimoji="1" lang="en-US" altLang="zh-CN" sz="2400"/>
          </a:p>
          <a:p>
            <a:r>
              <a:rPr kumimoji="1" lang="en-US" altLang="zh-CN" sz="2400"/>
              <a:t>1.Training</a:t>
            </a:r>
            <a:r>
              <a:rPr kumimoji="1" lang="zh-CN" altLang="en-US" sz="2400"/>
              <a:t> </a:t>
            </a:r>
            <a:r>
              <a:rPr kumimoji="1" lang="en-US" altLang="zh-CN" sz="2400"/>
              <a:t>a</a:t>
            </a:r>
            <a:r>
              <a:rPr kumimoji="1" lang="zh-CN" altLang="en-US" sz="2400"/>
              <a:t> </a:t>
            </a:r>
            <a:r>
              <a:rPr kumimoji="1" lang="en-US" altLang="zh-CN" sz="2400"/>
              <a:t>GAN</a:t>
            </a:r>
            <a:r>
              <a:rPr kumimoji="1" lang="zh-CN" altLang="en-US" sz="2400"/>
              <a:t> </a:t>
            </a:r>
            <a:r>
              <a:rPr kumimoji="1" lang="en-US" altLang="zh-CN" sz="2400"/>
              <a:t>requires</a:t>
            </a:r>
            <a:r>
              <a:rPr kumimoji="1" lang="zh-CN" altLang="en-US" sz="2400"/>
              <a:t> </a:t>
            </a:r>
            <a:r>
              <a:rPr kumimoji="1" lang="en-US" altLang="zh-CN" sz="2400"/>
              <a:t>finding</a:t>
            </a:r>
            <a:r>
              <a:rPr kumimoji="1" lang="zh-CN" altLang="en-US" sz="2400"/>
              <a:t> </a:t>
            </a:r>
            <a:r>
              <a:rPr kumimoji="1" lang="en-US" altLang="zh-CN" sz="2400"/>
              <a:t>a</a:t>
            </a:r>
            <a:r>
              <a:rPr kumimoji="1" lang="zh-CN" altLang="en-US" sz="2400"/>
              <a:t> </a:t>
            </a:r>
            <a:r>
              <a:rPr kumimoji="1" lang="en-US" altLang="zh-CN" sz="2400"/>
              <a:t>Nash</a:t>
            </a:r>
            <a:r>
              <a:rPr kumimoji="1" lang="zh-CN" altLang="en-US" sz="2400"/>
              <a:t> </a:t>
            </a:r>
            <a:r>
              <a:rPr kumimoji="1" lang="en-US" altLang="zh-CN" sz="2400"/>
              <a:t>equilibrium</a:t>
            </a:r>
            <a:r>
              <a:rPr kumimoji="1" lang="zh-CN" altLang="en-US" sz="2400"/>
              <a:t> </a:t>
            </a:r>
            <a:r>
              <a:rPr kumimoji="1" lang="en-US" altLang="zh-CN" sz="2400"/>
              <a:t>of</a:t>
            </a:r>
            <a:r>
              <a:rPr kumimoji="1" lang="zh-CN" altLang="en-US" sz="2400"/>
              <a:t> </a:t>
            </a:r>
            <a:r>
              <a:rPr kumimoji="1" lang="en-US" altLang="zh-CN" sz="2400"/>
              <a:t>a</a:t>
            </a:r>
            <a:r>
              <a:rPr kumimoji="1" lang="zh-CN" altLang="en-US" sz="2400"/>
              <a:t> </a:t>
            </a:r>
            <a:r>
              <a:rPr kumimoji="1" lang="en-US" altLang="zh-CN" sz="2400"/>
              <a:t>game.</a:t>
            </a:r>
          </a:p>
          <a:p>
            <a:r>
              <a:rPr kumimoji="1" lang="en-US" altLang="zh-CN" sz="2400"/>
              <a:t>2.It’s</a:t>
            </a:r>
            <a:r>
              <a:rPr kumimoji="1" lang="zh-CN" altLang="en-US" sz="2400"/>
              <a:t> </a:t>
            </a:r>
            <a:r>
              <a:rPr kumimoji="1" lang="en-US" altLang="zh-CN" sz="2400"/>
              <a:t>hard</a:t>
            </a:r>
            <a:r>
              <a:rPr kumimoji="1" lang="zh-CN" altLang="en-US" sz="2400"/>
              <a:t> </a:t>
            </a:r>
            <a:r>
              <a:rPr kumimoji="1" lang="en-US" altLang="zh-CN" sz="2400"/>
              <a:t>to</a:t>
            </a:r>
            <a:r>
              <a:rPr kumimoji="1" lang="zh-CN" altLang="en-US" sz="2400"/>
              <a:t> </a:t>
            </a:r>
            <a:r>
              <a:rPr kumimoji="1" lang="en-US" altLang="zh-CN" sz="2400"/>
              <a:t>learn</a:t>
            </a:r>
            <a:r>
              <a:rPr kumimoji="1" lang="zh-CN" altLang="en-US" sz="2400"/>
              <a:t> </a:t>
            </a:r>
            <a:r>
              <a:rPr kumimoji="1" lang="en-US" altLang="zh-CN" sz="2400"/>
              <a:t>to</a:t>
            </a:r>
            <a:r>
              <a:rPr kumimoji="1" lang="zh-CN" altLang="en-US" sz="2400"/>
              <a:t> </a:t>
            </a:r>
            <a:r>
              <a:rPr kumimoji="1" lang="en-US" altLang="zh-CN" sz="2400"/>
              <a:t>generate</a:t>
            </a:r>
            <a:r>
              <a:rPr kumimoji="1" lang="zh-CN" altLang="en-US" sz="2400"/>
              <a:t> </a:t>
            </a:r>
            <a:r>
              <a:rPr kumimoji="1" lang="en-US" altLang="zh-CN" sz="2400"/>
              <a:t>discre</a:t>
            </a:r>
            <a:r>
              <a:rPr kumimoji="1" lang="zh-CN" altLang="en-US" sz="2400"/>
              <a:t> </a:t>
            </a:r>
            <a:r>
              <a:rPr kumimoji="1" lang="en-US" altLang="zh-CN" sz="2400"/>
              <a:t>data,</a:t>
            </a:r>
            <a:r>
              <a:rPr kumimoji="1" lang="zh-CN" altLang="en-US" sz="2400"/>
              <a:t> </a:t>
            </a:r>
            <a:r>
              <a:rPr kumimoji="1" lang="en-US" altLang="zh-CN" sz="2400"/>
              <a:t>like</a:t>
            </a:r>
            <a:r>
              <a:rPr kumimoji="1" lang="zh-CN" altLang="en-US" sz="2400"/>
              <a:t> </a:t>
            </a:r>
            <a:r>
              <a:rPr kumimoji="1" lang="en-US" altLang="zh-CN" sz="2400"/>
              <a:t>text.</a:t>
            </a:r>
          </a:p>
          <a:p>
            <a:r>
              <a:rPr kumimoji="1" lang="en-US" altLang="zh-CN" sz="2400"/>
              <a:t>3.GAN</a:t>
            </a:r>
            <a:r>
              <a:rPr kumimoji="1" lang="zh-CN" altLang="en-US" sz="2400"/>
              <a:t> </a:t>
            </a:r>
            <a:r>
              <a:rPr kumimoji="1" lang="en-US" altLang="zh-CN" sz="2400"/>
              <a:t>is</a:t>
            </a:r>
            <a:r>
              <a:rPr kumimoji="1" lang="zh-CN" altLang="en-US" sz="2400"/>
              <a:t> </a:t>
            </a:r>
            <a:r>
              <a:rPr kumimoji="1" lang="en-US" altLang="zh-CN" sz="2400"/>
              <a:t>hard</a:t>
            </a:r>
            <a:r>
              <a:rPr kumimoji="1" lang="zh-CN" altLang="en-US" sz="2400"/>
              <a:t> </a:t>
            </a:r>
            <a:r>
              <a:rPr kumimoji="1" lang="en-US" altLang="zh-CN" sz="2400"/>
              <a:t>to</a:t>
            </a:r>
            <a:r>
              <a:rPr kumimoji="1" lang="zh-CN" altLang="en-US" sz="2400"/>
              <a:t> </a:t>
            </a:r>
            <a:r>
              <a:rPr kumimoji="1" lang="en-US" altLang="zh-CN" sz="2400"/>
              <a:t>do</a:t>
            </a:r>
            <a:r>
              <a:rPr kumimoji="1" lang="zh-CN" altLang="en-US" sz="2400"/>
              <a:t> </a:t>
            </a:r>
            <a:r>
              <a:rPr kumimoji="1" lang="en-US" altLang="zh-CN" sz="2400"/>
              <a:t>things</a:t>
            </a:r>
            <a:r>
              <a:rPr kumimoji="1" lang="zh-CN" altLang="en-US" sz="2400"/>
              <a:t> </a:t>
            </a:r>
            <a:r>
              <a:rPr kumimoji="1" lang="en-US" altLang="zh-CN" sz="2400"/>
              <a:t>like</a:t>
            </a:r>
            <a:r>
              <a:rPr kumimoji="1" lang="zh-CN" altLang="en-US" sz="2400"/>
              <a:t> </a:t>
            </a:r>
            <a:r>
              <a:rPr kumimoji="1" lang="en-US" altLang="zh-CN" sz="2400"/>
              <a:t>guess</a:t>
            </a:r>
            <a:r>
              <a:rPr kumimoji="1" lang="zh-CN" altLang="en-US" sz="2400"/>
              <a:t> </a:t>
            </a:r>
            <a:r>
              <a:rPr kumimoji="1" lang="en-US" altLang="zh-CN" sz="2400"/>
              <a:t>the</a:t>
            </a:r>
            <a:r>
              <a:rPr kumimoji="1" lang="zh-CN" altLang="en-US" sz="2400"/>
              <a:t> </a:t>
            </a:r>
            <a:r>
              <a:rPr kumimoji="1" lang="en-US" altLang="zh-CN" sz="2400"/>
              <a:t>value</a:t>
            </a:r>
            <a:r>
              <a:rPr kumimoji="1" lang="zh-CN" altLang="en-US" sz="2400"/>
              <a:t> </a:t>
            </a:r>
            <a:r>
              <a:rPr kumimoji="1" lang="en-US" altLang="zh-CN" sz="2400"/>
              <a:t>of</a:t>
            </a:r>
            <a:r>
              <a:rPr kumimoji="1" lang="zh-CN" altLang="en-US" sz="2400"/>
              <a:t> </a:t>
            </a:r>
            <a:r>
              <a:rPr kumimoji="1" lang="en-US" altLang="zh-CN" sz="2400"/>
              <a:t>one</a:t>
            </a:r>
            <a:r>
              <a:rPr kumimoji="1" lang="zh-CN" altLang="en-US" sz="2400"/>
              <a:t> </a:t>
            </a:r>
            <a:r>
              <a:rPr kumimoji="1" lang="en-US" altLang="zh-CN" sz="2400"/>
              <a:t>pixel</a:t>
            </a:r>
            <a:r>
              <a:rPr kumimoji="1" lang="zh-CN" altLang="en-US" sz="2400"/>
              <a:t> </a:t>
            </a:r>
            <a:r>
              <a:rPr kumimoji="1" lang="en-US" altLang="zh-CN" sz="2400"/>
              <a:t>given</a:t>
            </a:r>
            <a:r>
              <a:rPr kumimoji="1" lang="zh-CN" altLang="en-US" sz="2400"/>
              <a:t> </a:t>
            </a:r>
            <a:r>
              <a:rPr kumimoji="1" lang="en-US" altLang="zh-CN" sz="2400"/>
              <a:t>another</a:t>
            </a:r>
            <a:r>
              <a:rPr kumimoji="1" lang="zh-CN" altLang="en-US" sz="2400"/>
              <a:t> </a:t>
            </a:r>
            <a:r>
              <a:rPr kumimoji="1" lang="en-US" altLang="zh-CN" sz="2400"/>
              <a:t>pixel.</a:t>
            </a:r>
            <a:endParaRPr kumimoji="1" lang="zh-CN" altLang="en-US" sz="24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30C99A-B81F-1F4C-BA8A-62706B8B58B3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latin typeface="NimbusRomNo9L"/>
              </a:rPr>
              <a:t>GAN</a:t>
            </a:r>
            <a:endParaRPr lang="en-US" altLang="zh-CN" sz="36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454622C-BD67-F441-B5B8-CF9A24629E90}"/>
              </a:ext>
            </a:extLst>
          </p:cNvPr>
          <p:cNvSpPr/>
          <p:nvPr/>
        </p:nvSpPr>
        <p:spPr>
          <a:xfrm>
            <a:off x="3006761" y="766350"/>
            <a:ext cx="63416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00B0F0"/>
                </a:solidFill>
              </a:rPr>
              <a:t>[Ref:</a:t>
            </a:r>
            <a:r>
              <a:rPr lang="zh-CN" altLang="en-US">
                <a:solidFill>
                  <a:srgbClr val="00B0F0"/>
                </a:solidFill>
              </a:rPr>
              <a:t> </a:t>
            </a:r>
            <a:r>
              <a:rPr lang="en-US" altLang="zh-CN">
                <a:solidFill>
                  <a:srgbClr val="00B0F0"/>
                </a:solidFill>
              </a:rPr>
              <a:t>https://www.quora.com/What-are-the-pros-and-cons-of-using-generative-adversarial-networks-a-type-of-neural-network]</a:t>
            </a:r>
            <a:endParaRPr lang="zh-CN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4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630C99A-B81F-1F4C-BA8A-62706B8B58B3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latin typeface="NimbusRomNo9L"/>
              </a:rPr>
              <a:t>Problem</a:t>
            </a:r>
            <a:endParaRPr lang="en-US" altLang="zh-CN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2D6637DF-E7BF-0442-B1F9-63384E2323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825625"/>
                <a:ext cx="7886700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dirty="0"/>
                  <a:t>In most cases,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dirty="0"/>
                  <a:t> are not overlapped.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1. The nature of data</a:t>
                </a:r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2. Sampling</a:t>
                </a:r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2D6637DF-E7BF-0442-B1F9-63384E232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25625"/>
                <a:ext cx="7886700" cy="4351338"/>
              </a:xfrm>
              <a:prstGeom prst="rect">
                <a:avLst/>
              </a:prstGeom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4">
                <a:extLst>
                  <a:ext uri="{FF2B5EF4-FFF2-40B4-BE49-F238E27FC236}">
                    <a16:creationId xmlns:a16="http://schemas.microsoft.com/office/drawing/2014/main" id="{CC75C3E7-70A2-E047-88AE-0A3C6CB5AB90}"/>
                  </a:ext>
                </a:extLst>
              </p:cNvPr>
              <p:cNvSpPr txBox="1"/>
              <p:nvPr/>
            </p:nvSpPr>
            <p:spPr>
              <a:xfrm>
                <a:off x="1135843" y="2988047"/>
                <a:ext cx="40242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/>
                  <a:t> are low-dim manifold in high-dim space.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4">
                <a:extLst>
                  <a:ext uri="{FF2B5EF4-FFF2-40B4-BE49-F238E27FC236}">
                    <a16:creationId xmlns:a16="http://schemas.microsoft.com/office/drawing/2014/main" id="{CC75C3E7-70A2-E047-88AE-0A3C6CB5A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843" y="2988047"/>
                <a:ext cx="4024278" cy="830997"/>
              </a:xfrm>
              <a:prstGeom prst="rect">
                <a:avLst/>
              </a:prstGeom>
              <a:blipFill>
                <a:blip r:embed="rId3"/>
                <a:stretch>
                  <a:fillRect l="-1887" t="-2985" r="-3459"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CF20B0-2F0F-264C-BF6C-2E3F3ABB3ECD}"/>
              </a:ext>
            </a:extLst>
          </p:cNvPr>
          <p:cNvSpPr/>
          <p:nvPr/>
        </p:nvSpPr>
        <p:spPr>
          <a:xfrm>
            <a:off x="6317743" y="2652486"/>
            <a:ext cx="1882829" cy="1553028"/>
          </a:xfrm>
          <a:custGeom>
            <a:avLst/>
            <a:gdLst>
              <a:gd name="connsiteX0" fmla="*/ 184658 w 1882829"/>
              <a:gd name="connsiteY0" fmla="*/ 0 h 1553028"/>
              <a:gd name="connsiteX1" fmla="*/ 83058 w 1882829"/>
              <a:gd name="connsiteY1" fmla="*/ 537028 h 1553028"/>
              <a:gd name="connsiteX2" fmla="*/ 1244201 w 1882829"/>
              <a:gd name="connsiteY2" fmla="*/ 522514 h 1553028"/>
              <a:gd name="connsiteX3" fmla="*/ 1882829 w 1882829"/>
              <a:gd name="connsiteY3" fmla="*/ 1553028 h 155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829" h="1553028">
                <a:moveTo>
                  <a:pt x="184658" y="0"/>
                </a:moveTo>
                <a:cubicBezTo>
                  <a:pt x="45563" y="224971"/>
                  <a:pt x="-93532" y="449942"/>
                  <a:pt x="83058" y="537028"/>
                </a:cubicBezTo>
                <a:cubicBezTo>
                  <a:pt x="259648" y="624114"/>
                  <a:pt x="944239" y="353181"/>
                  <a:pt x="1244201" y="522514"/>
                </a:cubicBezTo>
                <a:cubicBezTo>
                  <a:pt x="1544163" y="691847"/>
                  <a:pt x="1713496" y="1122437"/>
                  <a:pt x="1882829" y="155302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3D939FA6-8770-A047-8FE7-A46A2983539C}"/>
              </a:ext>
            </a:extLst>
          </p:cNvPr>
          <p:cNvSpPr/>
          <p:nvPr/>
        </p:nvSpPr>
        <p:spPr>
          <a:xfrm>
            <a:off x="5474898" y="2910969"/>
            <a:ext cx="1447988" cy="1294545"/>
          </a:xfrm>
          <a:custGeom>
            <a:avLst/>
            <a:gdLst>
              <a:gd name="connsiteX0" fmla="*/ 0 w 1447988"/>
              <a:gd name="connsiteY0" fmla="*/ 22336 h 1294545"/>
              <a:gd name="connsiteX1" fmla="*/ 901148 w 1447988"/>
              <a:gd name="connsiteY1" fmla="*/ 9084 h 1294545"/>
              <a:gd name="connsiteX2" fmla="*/ 1298713 w 1447988"/>
              <a:gd name="connsiteY2" fmla="*/ 141606 h 1294545"/>
              <a:gd name="connsiteX3" fmla="*/ 1431235 w 1447988"/>
              <a:gd name="connsiteY3" fmla="*/ 552423 h 1294545"/>
              <a:gd name="connsiteX4" fmla="*/ 954156 w 1447988"/>
              <a:gd name="connsiteY4" fmla="*/ 1002997 h 1294545"/>
              <a:gd name="connsiteX5" fmla="*/ 39756 w 1447988"/>
              <a:gd name="connsiteY5" fmla="*/ 1294545 h 129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7988" h="1294545">
                <a:moveTo>
                  <a:pt x="0" y="22336"/>
                </a:moveTo>
                <a:cubicBezTo>
                  <a:pt x="342348" y="5771"/>
                  <a:pt x="684696" y="-10794"/>
                  <a:pt x="901148" y="9084"/>
                </a:cubicBezTo>
                <a:cubicBezTo>
                  <a:pt x="1117600" y="28962"/>
                  <a:pt x="1210365" y="51050"/>
                  <a:pt x="1298713" y="141606"/>
                </a:cubicBezTo>
                <a:cubicBezTo>
                  <a:pt x="1387061" y="232162"/>
                  <a:pt x="1488661" y="408858"/>
                  <a:pt x="1431235" y="552423"/>
                </a:cubicBezTo>
                <a:cubicBezTo>
                  <a:pt x="1373809" y="695988"/>
                  <a:pt x="1186069" y="879310"/>
                  <a:pt x="954156" y="1002997"/>
                </a:cubicBezTo>
                <a:cubicBezTo>
                  <a:pt x="722243" y="1126684"/>
                  <a:pt x="380999" y="1210614"/>
                  <a:pt x="39756" y="1294545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25">
                <a:extLst>
                  <a:ext uri="{FF2B5EF4-FFF2-40B4-BE49-F238E27FC236}">
                    <a16:creationId xmlns:a16="http://schemas.microsoft.com/office/drawing/2014/main" id="{EE01FF85-D8BC-8A46-A786-8F7F8C3618B5}"/>
                  </a:ext>
                </a:extLst>
              </p:cNvPr>
              <p:cNvSpPr txBox="1"/>
              <p:nvPr/>
            </p:nvSpPr>
            <p:spPr>
              <a:xfrm>
                <a:off x="7290264" y="3708195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25">
                <a:extLst>
                  <a:ext uri="{FF2B5EF4-FFF2-40B4-BE49-F238E27FC236}">
                    <a16:creationId xmlns:a16="http://schemas.microsoft.com/office/drawing/2014/main" id="{EE01FF85-D8BC-8A46-A786-8F7F8C361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264" y="3708195"/>
                <a:ext cx="770596" cy="369332"/>
              </a:xfrm>
              <a:prstGeom prst="rect">
                <a:avLst/>
              </a:prstGeom>
              <a:blipFill>
                <a:blip r:embed="rId4"/>
                <a:stretch>
                  <a:fillRect l="-8065" r="-1613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26">
                <a:extLst>
                  <a:ext uri="{FF2B5EF4-FFF2-40B4-BE49-F238E27FC236}">
                    <a16:creationId xmlns:a16="http://schemas.microsoft.com/office/drawing/2014/main" id="{40629B83-41D8-A345-89D6-A126D3CD481B}"/>
                  </a:ext>
                </a:extLst>
              </p:cNvPr>
              <p:cNvSpPr txBox="1"/>
              <p:nvPr/>
            </p:nvSpPr>
            <p:spPr>
              <a:xfrm>
                <a:off x="5626713" y="3606415"/>
                <a:ext cx="396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26">
                <a:extLst>
                  <a:ext uri="{FF2B5EF4-FFF2-40B4-BE49-F238E27FC236}">
                    <a16:creationId xmlns:a16="http://schemas.microsoft.com/office/drawing/2014/main" id="{40629B83-41D8-A345-89D6-A126D3CD4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713" y="3606415"/>
                <a:ext cx="396712" cy="369332"/>
              </a:xfrm>
              <a:prstGeom prst="rect">
                <a:avLst/>
              </a:prstGeom>
              <a:blipFill>
                <a:blip r:embed="rId5"/>
                <a:stretch>
                  <a:fillRect l="-15625" r="-3125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27">
            <a:extLst>
              <a:ext uri="{FF2B5EF4-FFF2-40B4-BE49-F238E27FC236}">
                <a16:creationId xmlns:a16="http://schemas.microsoft.com/office/drawing/2014/main" id="{C2D38858-B649-914D-8CB8-3136155443A3}"/>
              </a:ext>
            </a:extLst>
          </p:cNvPr>
          <p:cNvSpPr txBox="1"/>
          <p:nvPr/>
        </p:nvSpPr>
        <p:spPr>
          <a:xfrm>
            <a:off x="1134635" y="3846694"/>
            <a:ext cx="3803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overlap can be ignored.</a:t>
            </a:r>
            <a:endParaRPr lang="zh-TW" altLang="en-US" sz="2400" dirty="0"/>
          </a:p>
        </p:txBody>
      </p:sp>
      <p:sp>
        <p:nvSpPr>
          <p:cNvPr id="12" name="橢圓 28">
            <a:extLst>
              <a:ext uri="{FF2B5EF4-FFF2-40B4-BE49-F238E27FC236}">
                <a16:creationId xmlns:a16="http://schemas.microsoft.com/office/drawing/2014/main" id="{69368E58-8CF1-AB4F-85AF-C686E35D01D0}"/>
              </a:ext>
            </a:extLst>
          </p:cNvPr>
          <p:cNvSpPr/>
          <p:nvPr/>
        </p:nvSpPr>
        <p:spPr>
          <a:xfrm rot="19458542">
            <a:off x="4767471" y="4710595"/>
            <a:ext cx="2921000" cy="1542686"/>
          </a:xfrm>
          <a:prstGeom prst="ellipse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75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29">
            <a:extLst>
              <a:ext uri="{FF2B5EF4-FFF2-40B4-BE49-F238E27FC236}">
                <a16:creationId xmlns:a16="http://schemas.microsoft.com/office/drawing/2014/main" id="{30E12376-7366-104D-B587-5E331F3366CF}"/>
              </a:ext>
            </a:extLst>
          </p:cNvPr>
          <p:cNvSpPr/>
          <p:nvPr/>
        </p:nvSpPr>
        <p:spPr>
          <a:xfrm rot="1662803">
            <a:off x="5847259" y="4629363"/>
            <a:ext cx="3094691" cy="1632317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75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30">
            <a:extLst>
              <a:ext uri="{FF2B5EF4-FFF2-40B4-BE49-F238E27FC236}">
                <a16:creationId xmlns:a16="http://schemas.microsoft.com/office/drawing/2014/main" id="{1A8B37D2-8719-F248-BEC9-8F65B71E95BE}"/>
              </a:ext>
            </a:extLst>
          </p:cNvPr>
          <p:cNvSpPr/>
          <p:nvPr/>
        </p:nvSpPr>
        <p:spPr>
          <a:xfrm>
            <a:off x="5261970" y="5970037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31">
            <a:extLst>
              <a:ext uri="{FF2B5EF4-FFF2-40B4-BE49-F238E27FC236}">
                <a16:creationId xmlns:a16="http://schemas.microsoft.com/office/drawing/2014/main" id="{958E71E1-392D-2240-BC94-0AE19B9EF8D6}"/>
              </a:ext>
            </a:extLst>
          </p:cNvPr>
          <p:cNvSpPr/>
          <p:nvPr/>
        </p:nvSpPr>
        <p:spPr>
          <a:xfrm>
            <a:off x="5947305" y="5970037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32">
            <a:extLst>
              <a:ext uri="{FF2B5EF4-FFF2-40B4-BE49-F238E27FC236}">
                <a16:creationId xmlns:a16="http://schemas.microsoft.com/office/drawing/2014/main" id="{C097B04A-1802-4346-8447-DFFD216E7DDC}"/>
              </a:ext>
            </a:extLst>
          </p:cNvPr>
          <p:cNvSpPr/>
          <p:nvPr/>
        </p:nvSpPr>
        <p:spPr>
          <a:xfrm>
            <a:off x="5597479" y="5440612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33">
            <a:extLst>
              <a:ext uri="{FF2B5EF4-FFF2-40B4-BE49-F238E27FC236}">
                <a16:creationId xmlns:a16="http://schemas.microsoft.com/office/drawing/2014/main" id="{3DC1A217-0DAD-224F-ACEE-8EAFDBF60944}"/>
              </a:ext>
            </a:extLst>
          </p:cNvPr>
          <p:cNvSpPr/>
          <p:nvPr/>
        </p:nvSpPr>
        <p:spPr>
          <a:xfrm>
            <a:off x="6822116" y="5333534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34">
            <a:extLst>
              <a:ext uri="{FF2B5EF4-FFF2-40B4-BE49-F238E27FC236}">
                <a16:creationId xmlns:a16="http://schemas.microsoft.com/office/drawing/2014/main" id="{D9369C68-A9FF-7B47-9FD6-3F2C92AE2062}"/>
              </a:ext>
            </a:extLst>
          </p:cNvPr>
          <p:cNvSpPr/>
          <p:nvPr/>
        </p:nvSpPr>
        <p:spPr>
          <a:xfrm>
            <a:off x="6245586" y="4776315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35">
            <a:extLst>
              <a:ext uri="{FF2B5EF4-FFF2-40B4-BE49-F238E27FC236}">
                <a16:creationId xmlns:a16="http://schemas.microsoft.com/office/drawing/2014/main" id="{01F7981D-3D58-4E40-AD04-3D50AD714B5A}"/>
              </a:ext>
            </a:extLst>
          </p:cNvPr>
          <p:cNvSpPr/>
          <p:nvPr/>
        </p:nvSpPr>
        <p:spPr>
          <a:xfrm>
            <a:off x="6978268" y="474205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36">
            <a:extLst>
              <a:ext uri="{FF2B5EF4-FFF2-40B4-BE49-F238E27FC236}">
                <a16:creationId xmlns:a16="http://schemas.microsoft.com/office/drawing/2014/main" id="{3B3B1D97-C9FF-3C4E-B648-8C89BD540CB3}"/>
              </a:ext>
            </a:extLst>
          </p:cNvPr>
          <p:cNvSpPr/>
          <p:nvPr/>
        </p:nvSpPr>
        <p:spPr>
          <a:xfrm>
            <a:off x="6419952" y="5216795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38">
            <a:extLst>
              <a:ext uri="{FF2B5EF4-FFF2-40B4-BE49-F238E27FC236}">
                <a16:creationId xmlns:a16="http://schemas.microsoft.com/office/drawing/2014/main" id="{B0F23341-292C-E442-AAB7-1A9686E09564}"/>
              </a:ext>
            </a:extLst>
          </p:cNvPr>
          <p:cNvSpPr/>
          <p:nvPr/>
        </p:nvSpPr>
        <p:spPr>
          <a:xfrm>
            <a:off x="7361507" y="4927581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39">
            <a:extLst>
              <a:ext uri="{FF2B5EF4-FFF2-40B4-BE49-F238E27FC236}">
                <a16:creationId xmlns:a16="http://schemas.microsoft.com/office/drawing/2014/main" id="{665E3949-E3BC-5D43-86ED-ADEAAC10DA18}"/>
              </a:ext>
            </a:extLst>
          </p:cNvPr>
          <p:cNvSpPr/>
          <p:nvPr/>
        </p:nvSpPr>
        <p:spPr>
          <a:xfrm>
            <a:off x="7519534" y="5685932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40">
            <a:extLst>
              <a:ext uri="{FF2B5EF4-FFF2-40B4-BE49-F238E27FC236}">
                <a16:creationId xmlns:a16="http://schemas.microsoft.com/office/drawing/2014/main" id="{04A07D1D-87A4-E04A-9180-7C11F3E8E9EC}"/>
              </a:ext>
            </a:extLst>
          </p:cNvPr>
          <p:cNvSpPr/>
          <p:nvPr/>
        </p:nvSpPr>
        <p:spPr>
          <a:xfrm>
            <a:off x="7311814" y="5970037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41">
            <a:extLst>
              <a:ext uri="{FF2B5EF4-FFF2-40B4-BE49-F238E27FC236}">
                <a16:creationId xmlns:a16="http://schemas.microsoft.com/office/drawing/2014/main" id="{04D33A65-CD4C-D042-AA00-15B49B4249BE}"/>
              </a:ext>
            </a:extLst>
          </p:cNvPr>
          <p:cNvSpPr/>
          <p:nvPr/>
        </p:nvSpPr>
        <p:spPr>
          <a:xfrm>
            <a:off x="8073497" y="6041243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42">
            <a:extLst>
              <a:ext uri="{FF2B5EF4-FFF2-40B4-BE49-F238E27FC236}">
                <a16:creationId xmlns:a16="http://schemas.microsoft.com/office/drawing/2014/main" id="{0EC27AB3-410A-114B-A1E1-8621F43F7581}"/>
              </a:ext>
            </a:extLst>
          </p:cNvPr>
          <p:cNvSpPr/>
          <p:nvPr/>
        </p:nvSpPr>
        <p:spPr>
          <a:xfrm>
            <a:off x="8242562" y="5497504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43">
            <a:extLst>
              <a:ext uri="{FF2B5EF4-FFF2-40B4-BE49-F238E27FC236}">
                <a16:creationId xmlns:a16="http://schemas.microsoft.com/office/drawing/2014/main" id="{DF0C66D9-10D3-954F-AC35-B44D95909272}"/>
              </a:ext>
            </a:extLst>
          </p:cNvPr>
          <p:cNvSpPr/>
          <p:nvPr/>
        </p:nvSpPr>
        <p:spPr>
          <a:xfrm>
            <a:off x="5955433" y="5626142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46">
                <a:extLst>
                  <a:ext uri="{FF2B5EF4-FFF2-40B4-BE49-F238E27FC236}">
                    <a16:creationId xmlns:a16="http://schemas.microsoft.com/office/drawing/2014/main" id="{CC5D5F69-2A00-414A-8C41-5512970D5850}"/>
                  </a:ext>
                </a:extLst>
              </p:cNvPr>
              <p:cNvSpPr txBox="1"/>
              <p:nvPr/>
            </p:nvSpPr>
            <p:spPr>
              <a:xfrm>
                <a:off x="1118193" y="4955373"/>
                <a:ext cx="38036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Even 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/>
                  <a:t> have overlap.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46">
                <a:extLst>
                  <a:ext uri="{FF2B5EF4-FFF2-40B4-BE49-F238E27FC236}">
                    <a16:creationId xmlns:a16="http://schemas.microsoft.com/office/drawing/2014/main" id="{CC5D5F69-2A00-414A-8C41-5512970D5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93" y="4955373"/>
                <a:ext cx="3803692" cy="830997"/>
              </a:xfrm>
              <a:prstGeom prst="rect">
                <a:avLst/>
              </a:prstGeom>
              <a:blipFill>
                <a:blip r:embed="rId6"/>
                <a:stretch>
                  <a:fillRect l="-2326" t="-2985"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手繪多邊形: 圖案 48">
            <a:extLst>
              <a:ext uri="{FF2B5EF4-FFF2-40B4-BE49-F238E27FC236}">
                <a16:creationId xmlns:a16="http://schemas.microsoft.com/office/drawing/2014/main" id="{985918C6-2D5E-344F-BCFC-2816729F53AE}"/>
              </a:ext>
            </a:extLst>
          </p:cNvPr>
          <p:cNvSpPr/>
          <p:nvPr/>
        </p:nvSpPr>
        <p:spPr>
          <a:xfrm>
            <a:off x="6188693" y="4464366"/>
            <a:ext cx="1151678" cy="2067494"/>
          </a:xfrm>
          <a:custGeom>
            <a:avLst/>
            <a:gdLst>
              <a:gd name="connsiteX0" fmla="*/ 1106446 w 1106446"/>
              <a:gd name="connsiteY0" fmla="*/ 0 h 1970202"/>
              <a:gd name="connsiteX1" fmla="*/ 955617 w 1106446"/>
              <a:gd name="connsiteY1" fmla="*/ 791851 h 1970202"/>
              <a:gd name="connsiteX2" fmla="*/ 861349 w 1106446"/>
              <a:gd name="connsiteY2" fmla="*/ 1263192 h 1970202"/>
              <a:gd name="connsiteX3" fmla="*/ 474850 w 1106446"/>
              <a:gd name="connsiteY3" fmla="*/ 1159497 h 1970202"/>
              <a:gd name="connsiteX4" fmla="*/ 550265 w 1106446"/>
              <a:gd name="connsiteY4" fmla="*/ 810705 h 1970202"/>
              <a:gd name="connsiteX5" fmla="*/ 540838 w 1106446"/>
              <a:gd name="connsiteY5" fmla="*/ 650449 h 1970202"/>
              <a:gd name="connsiteX6" fmla="*/ 295741 w 1106446"/>
              <a:gd name="connsiteY6" fmla="*/ 556181 h 1970202"/>
              <a:gd name="connsiteX7" fmla="*/ 69498 w 1106446"/>
              <a:gd name="connsiteY7" fmla="*/ 641022 h 1970202"/>
              <a:gd name="connsiteX8" fmla="*/ 41217 w 1106446"/>
              <a:gd name="connsiteY8" fmla="*/ 961534 h 1970202"/>
              <a:gd name="connsiteX9" fmla="*/ 597399 w 1106446"/>
              <a:gd name="connsiteY9" fmla="*/ 1970202 h 197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6446" h="1970202">
                <a:moveTo>
                  <a:pt x="1106446" y="0"/>
                </a:moveTo>
                <a:cubicBezTo>
                  <a:pt x="1051456" y="290659"/>
                  <a:pt x="996466" y="581319"/>
                  <a:pt x="955617" y="791851"/>
                </a:cubicBezTo>
                <a:cubicBezTo>
                  <a:pt x="914768" y="1002383"/>
                  <a:pt x="941477" y="1201918"/>
                  <a:pt x="861349" y="1263192"/>
                </a:cubicBezTo>
                <a:cubicBezTo>
                  <a:pt x="781221" y="1324466"/>
                  <a:pt x="526697" y="1234912"/>
                  <a:pt x="474850" y="1159497"/>
                </a:cubicBezTo>
                <a:cubicBezTo>
                  <a:pt x="423003" y="1084083"/>
                  <a:pt x="539267" y="895546"/>
                  <a:pt x="550265" y="810705"/>
                </a:cubicBezTo>
                <a:cubicBezTo>
                  <a:pt x="561263" y="725864"/>
                  <a:pt x="583259" y="692870"/>
                  <a:pt x="540838" y="650449"/>
                </a:cubicBezTo>
                <a:cubicBezTo>
                  <a:pt x="498417" y="608028"/>
                  <a:pt x="374298" y="557752"/>
                  <a:pt x="295741" y="556181"/>
                </a:cubicBezTo>
                <a:cubicBezTo>
                  <a:pt x="217184" y="554610"/>
                  <a:pt x="111919" y="573463"/>
                  <a:pt x="69498" y="641022"/>
                </a:cubicBezTo>
                <a:cubicBezTo>
                  <a:pt x="27077" y="708581"/>
                  <a:pt x="-46767" y="740004"/>
                  <a:pt x="41217" y="961534"/>
                </a:cubicBezTo>
                <a:cubicBezTo>
                  <a:pt x="129200" y="1183064"/>
                  <a:pt x="363299" y="1576633"/>
                  <a:pt x="597399" y="1970202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49">
            <a:extLst>
              <a:ext uri="{FF2B5EF4-FFF2-40B4-BE49-F238E27FC236}">
                <a16:creationId xmlns:a16="http://schemas.microsoft.com/office/drawing/2014/main" id="{2A957A58-FC66-A444-B667-21A107A35AE8}"/>
              </a:ext>
            </a:extLst>
          </p:cNvPr>
          <p:cNvSpPr txBox="1"/>
          <p:nvPr/>
        </p:nvSpPr>
        <p:spPr>
          <a:xfrm>
            <a:off x="1119641" y="5737724"/>
            <a:ext cx="3803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If you do not have enough sampling ……</a:t>
            </a:r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82EAE02-7F52-594E-B2DA-3B5511C7F296}"/>
              </a:ext>
            </a:extLst>
          </p:cNvPr>
          <p:cNvSpPr/>
          <p:nvPr/>
        </p:nvSpPr>
        <p:spPr>
          <a:xfrm>
            <a:off x="2933934" y="910594"/>
            <a:ext cx="6588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00B0F0"/>
                </a:solidFill>
              </a:rPr>
              <a:t>[Ref:</a:t>
            </a:r>
            <a:r>
              <a:rPr lang="zh-CN" altLang="en-US">
                <a:solidFill>
                  <a:srgbClr val="00B0F0"/>
                </a:solidFill>
              </a:rPr>
              <a:t> http://speech.ee.ntu.edu.tw/~tlkagk/courses_MLDS17.html</a:t>
            </a:r>
            <a:r>
              <a:rPr lang="en-US" altLang="zh-CN">
                <a:solidFill>
                  <a:srgbClr val="00B0F0"/>
                </a:solidFill>
              </a:rPr>
              <a:t>]</a:t>
            </a:r>
            <a:endParaRPr lang="zh-CN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23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63E569F-F24B-0748-8949-090279244240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latin typeface="NimbusRomNo9L"/>
              </a:rPr>
              <a:t>Problem</a:t>
            </a:r>
            <a:endParaRPr lang="en-US" altLang="zh-CN" sz="36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A99839-D1C7-B740-BFCF-681CC05D8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93" y="1184548"/>
            <a:ext cx="7082640" cy="56734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A349760-FAEA-CA43-93BE-DC76BC37DEF4}"/>
              </a:ext>
            </a:extLst>
          </p:cNvPr>
          <p:cNvSpPr txBox="1"/>
          <p:nvPr/>
        </p:nvSpPr>
        <p:spPr>
          <a:xfrm>
            <a:off x="3900011" y="1036523"/>
            <a:ext cx="1308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/>
              <a:t>LSGAN</a:t>
            </a:r>
            <a:endParaRPr kumimoji="1" lang="zh-CN" altLang="en-US" sz="32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B2C2D6-C800-8B42-A6EA-D322FAB04A78}"/>
              </a:ext>
            </a:extLst>
          </p:cNvPr>
          <p:cNvSpPr/>
          <p:nvPr/>
        </p:nvSpPr>
        <p:spPr>
          <a:xfrm>
            <a:off x="4608513" y="6567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CN">
                <a:solidFill>
                  <a:srgbClr val="00B0F0"/>
                </a:solidFill>
              </a:rPr>
              <a:t>[</a:t>
            </a:r>
            <a:r>
              <a:rPr lang="en-US" altLang="zh-CN">
                <a:solidFill>
                  <a:srgbClr val="00B0F0"/>
                </a:solidFill>
                <a:effectLst/>
              </a:rPr>
              <a:t>X. Mao, et</a:t>
            </a:r>
            <a:r>
              <a:rPr lang="zh-CN" altLang="en-US">
                <a:solidFill>
                  <a:srgbClr val="00B0F0"/>
                </a:solidFill>
                <a:effectLst/>
              </a:rPr>
              <a:t> </a:t>
            </a:r>
            <a:r>
              <a:rPr lang="en-US" altLang="zh-CN">
                <a:solidFill>
                  <a:srgbClr val="00B0F0"/>
                </a:solidFill>
                <a:effectLst/>
              </a:rPr>
              <a:t>al.,</a:t>
            </a:r>
            <a:r>
              <a:rPr lang="zh-CN" altLang="en-US">
                <a:solidFill>
                  <a:srgbClr val="00B0F0"/>
                </a:solidFill>
                <a:effectLst/>
              </a:rPr>
              <a:t> </a:t>
            </a:r>
            <a:r>
              <a:rPr lang="en-US" altLang="zh-CN" i="1">
                <a:solidFill>
                  <a:srgbClr val="00B0F0"/>
                </a:solidFill>
                <a:effectLst/>
              </a:rPr>
              <a:t>arXiv:1611.04076,</a:t>
            </a:r>
            <a:r>
              <a:rPr lang="zh-CN" altLang="en-US" i="1">
                <a:solidFill>
                  <a:srgbClr val="00B0F0"/>
                </a:solidFill>
                <a:effectLst/>
              </a:rPr>
              <a:t> </a:t>
            </a:r>
            <a:r>
              <a:rPr lang="en-US" altLang="zh-CN">
                <a:solidFill>
                  <a:srgbClr val="00B0F0"/>
                </a:solidFill>
                <a:effectLst/>
              </a:rPr>
              <a:t>2016.]</a:t>
            </a:r>
          </a:p>
        </p:txBody>
      </p:sp>
    </p:spTree>
    <p:extLst>
      <p:ext uri="{BB962C8B-B14F-4D97-AF65-F5344CB8AC3E}">
        <p14:creationId xmlns:p14="http://schemas.microsoft.com/office/powerpoint/2010/main" val="99517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63E569F-F24B-0748-8949-090279244240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latin typeface="NimbusRomNo9L"/>
              </a:rPr>
              <a:t>LSGAN</a:t>
            </a:r>
            <a:endParaRPr lang="en-US" altLang="zh-CN" sz="36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60E607-6008-444F-AED9-7A16399E7631}"/>
              </a:ext>
            </a:extLst>
          </p:cNvPr>
          <p:cNvSpPr/>
          <p:nvPr/>
        </p:nvSpPr>
        <p:spPr>
          <a:xfrm>
            <a:off x="608433" y="1316791"/>
            <a:ext cx="84999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Replace sigmoid with linear(replace classification with regression)</a:t>
            </a:r>
            <a:endParaRPr lang="zh-TW" altLang="en-US" sz="3200" dirty="0"/>
          </a:p>
        </p:txBody>
      </p:sp>
      <p:cxnSp>
        <p:nvCxnSpPr>
          <p:cNvPr id="9" name="直線接點 3">
            <a:extLst>
              <a:ext uri="{FF2B5EF4-FFF2-40B4-BE49-F238E27FC236}">
                <a16:creationId xmlns:a16="http://schemas.microsoft.com/office/drawing/2014/main" id="{9B6D5E97-EB42-1D49-9680-84E70D9CA900}"/>
              </a:ext>
            </a:extLst>
          </p:cNvPr>
          <p:cNvCxnSpPr>
            <a:cxnSpLocks/>
          </p:cNvCxnSpPr>
          <p:nvPr/>
        </p:nvCxnSpPr>
        <p:spPr>
          <a:xfrm>
            <a:off x="4679123" y="5129412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5">
            <a:extLst>
              <a:ext uri="{FF2B5EF4-FFF2-40B4-BE49-F238E27FC236}">
                <a16:creationId xmlns:a16="http://schemas.microsoft.com/office/drawing/2014/main" id="{CC86D674-959E-D941-B1AE-9A2E9BBEAA7A}"/>
              </a:ext>
            </a:extLst>
          </p:cNvPr>
          <p:cNvSpPr/>
          <p:nvPr/>
        </p:nvSpPr>
        <p:spPr>
          <a:xfrm>
            <a:off x="7125506" y="503409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6">
            <a:extLst>
              <a:ext uri="{FF2B5EF4-FFF2-40B4-BE49-F238E27FC236}">
                <a16:creationId xmlns:a16="http://schemas.microsoft.com/office/drawing/2014/main" id="{556A22C8-EC8F-C74B-82E1-F1C174C4F0A7}"/>
              </a:ext>
            </a:extLst>
          </p:cNvPr>
          <p:cNvSpPr/>
          <p:nvPr/>
        </p:nvSpPr>
        <p:spPr>
          <a:xfrm>
            <a:off x="6940386" y="503409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7">
            <a:extLst>
              <a:ext uri="{FF2B5EF4-FFF2-40B4-BE49-F238E27FC236}">
                <a16:creationId xmlns:a16="http://schemas.microsoft.com/office/drawing/2014/main" id="{F9D410A7-C7B7-F645-B845-8B2D1178186B}"/>
              </a:ext>
            </a:extLst>
          </p:cNvPr>
          <p:cNvSpPr/>
          <p:nvPr/>
        </p:nvSpPr>
        <p:spPr>
          <a:xfrm>
            <a:off x="7289714" y="503409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8">
            <a:extLst>
              <a:ext uri="{FF2B5EF4-FFF2-40B4-BE49-F238E27FC236}">
                <a16:creationId xmlns:a16="http://schemas.microsoft.com/office/drawing/2014/main" id="{AAAEDDA5-184F-EA48-B187-B481271335FC}"/>
              </a:ext>
            </a:extLst>
          </p:cNvPr>
          <p:cNvSpPr/>
          <p:nvPr/>
        </p:nvSpPr>
        <p:spPr>
          <a:xfrm>
            <a:off x="6676846" y="503205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1">
            <a:extLst>
              <a:ext uri="{FF2B5EF4-FFF2-40B4-BE49-F238E27FC236}">
                <a16:creationId xmlns:a16="http://schemas.microsoft.com/office/drawing/2014/main" id="{E0FD176B-C6B2-C546-86F5-9037978C7940}"/>
              </a:ext>
            </a:extLst>
          </p:cNvPr>
          <p:cNvSpPr/>
          <p:nvPr/>
        </p:nvSpPr>
        <p:spPr>
          <a:xfrm>
            <a:off x="5608848" y="5022528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2">
            <a:extLst>
              <a:ext uri="{FF2B5EF4-FFF2-40B4-BE49-F238E27FC236}">
                <a16:creationId xmlns:a16="http://schemas.microsoft.com/office/drawing/2014/main" id="{83EC9ECE-07CB-4A45-8A44-0EFD7F1360AD}"/>
              </a:ext>
            </a:extLst>
          </p:cNvPr>
          <p:cNvSpPr/>
          <p:nvPr/>
        </p:nvSpPr>
        <p:spPr>
          <a:xfrm>
            <a:off x="5423728" y="502252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3">
            <a:extLst>
              <a:ext uri="{FF2B5EF4-FFF2-40B4-BE49-F238E27FC236}">
                <a16:creationId xmlns:a16="http://schemas.microsoft.com/office/drawing/2014/main" id="{7CE53676-A6A1-D340-BC5C-603AB6AF2CA1}"/>
              </a:ext>
            </a:extLst>
          </p:cNvPr>
          <p:cNvSpPr/>
          <p:nvPr/>
        </p:nvSpPr>
        <p:spPr>
          <a:xfrm>
            <a:off x="5773056" y="5022526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4">
            <a:extLst>
              <a:ext uri="{FF2B5EF4-FFF2-40B4-BE49-F238E27FC236}">
                <a16:creationId xmlns:a16="http://schemas.microsoft.com/office/drawing/2014/main" id="{F0C55063-7976-0F47-8A0B-776461DA7EBA}"/>
              </a:ext>
            </a:extLst>
          </p:cNvPr>
          <p:cNvSpPr/>
          <p:nvPr/>
        </p:nvSpPr>
        <p:spPr>
          <a:xfrm>
            <a:off x="5160188" y="5020484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5">
            <a:extLst>
              <a:ext uri="{FF2B5EF4-FFF2-40B4-BE49-F238E27FC236}">
                <a16:creationId xmlns:a16="http://schemas.microsoft.com/office/drawing/2014/main" id="{E810D90C-E2BE-C845-9710-9A3EB849B8B2}"/>
              </a:ext>
            </a:extLst>
          </p:cNvPr>
          <p:cNvSpPr/>
          <p:nvPr/>
        </p:nvSpPr>
        <p:spPr>
          <a:xfrm>
            <a:off x="6048559" y="5032053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0">
            <a:extLst>
              <a:ext uri="{FF2B5EF4-FFF2-40B4-BE49-F238E27FC236}">
                <a16:creationId xmlns:a16="http://schemas.microsoft.com/office/drawing/2014/main" id="{AF3B4F57-1EAD-374C-BD30-C33FA3DCFFEF}"/>
              </a:ext>
            </a:extLst>
          </p:cNvPr>
          <p:cNvCxnSpPr>
            <a:cxnSpLocks/>
          </p:cNvCxnSpPr>
          <p:nvPr/>
        </p:nvCxnSpPr>
        <p:spPr>
          <a:xfrm flipV="1">
            <a:off x="5165181" y="3793735"/>
            <a:ext cx="2731552" cy="17511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59">
            <a:extLst>
              <a:ext uri="{FF2B5EF4-FFF2-40B4-BE49-F238E27FC236}">
                <a16:creationId xmlns:a16="http://schemas.microsoft.com/office/drawing/2014/main" id="{986C6CF1-5330-BF44-BBD5-FC78700626E8}"/>
              </a:ext>
            </a:extLst>
          </p:cNvPr>
          <p:cNvCxnSpPr>
            <a:cxnSpLocks/>
          </p:cNvCxnSpPr>
          <p:nvPr/>
        </p:nvCxnSpPr>
        <p:spPr>
          <a:xfrm>
            <a:off x="652005" y="5184454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橢圓 60">
            <a:extLst>
              <a:ext uri="{FF2B5EF4-FFF2-40B4-BE49-F238E27FC236}">
                <a16:creationId xmlns:a16="http://schemas.microsoft.com/office/drawing/2014/main" id="{F9612EA2-5489-FD46-95B8-5EFEE6CA8ECF}"/>
              </a:ext>
            </a:extLst>
          </p:cNvPr>
          <p:cNvSpPr/>
          <p:nvPr/>
        </p:nvSpPr>
        <p:spPr>
          <a:xfrm>
            <a:off x="3098388" y="5089140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61">
            <a:extLst>
              <a:ext uri="{FF2B5EF4-FFF2-40B4-BE49-F238E27FC236}">
                <a16:creationId xmlns:a16="http://schemas.microsoft.com/office/drawing/2014/main" id="{3B8C3B14-3B2E-9341-9D45-888203DE5B38}"/>
              </a:ext>
            </a:extLst>
          </p:cNvPr>
          <p:cNvSpPr/>
          <p:nvPr/>
        </p:nvSpPr>
        <p:spPr>
          <a:xfrm>
            <a:off x="2913268" y="5089139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62">
            <a:extLst>
              <a:ext uri="{FF2B5EF4-FFF2-40B4-BE49-F238E27FC236}">
                <a16:creationId xmlns:a16="http://schemas.microsoft.com/office/drawing/2014/main" id="{F2D3C460-D22E-4E49-BD96-DDA89D8B09D3}"/>
              </a:ext>
            </a:extLst>
          </p:cNvPr>
          <p:cNvSpPr/>
          <p:nvPr/>
        </p:nvSpPr>
        <p:spPr>
          <a:xfrm>
            <a:off x="3262596" y="508913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63">
            <a:extLst>
              <a:ext uri="{FF2B5EF4-FFF2-40B4-BE49-F238E27FC236}">
                <a16:creationId xmlns:a16="http://schemas.microsoft.com/office/drawing/2014/main" id="{31CFA0B3-A629-A640-B1E8-A60591E7F356}"/>
              </a:ext>
            </a:extLst>
          </p:cNvPr>
          <p:cNvSpPr/>
          <p:nvPr/>
        </p:nvSpPr>
        <p:spPr>
          <a:xfrm>
            <a:off x="2649728" y="508709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65">
            <a:extLst>
              <a:ext uri="{FF2B5EF4-FFF2-40B4-BE49-F238E27FC236}">
                <a16:creationId xmlns:a16="http://schemas.microsoft.com/office/drawing/2014/main" id="{6CDCF305-EF02-1046-989E-DA28B39A33C7}"/>
              </a:ext>
            </a:extLst>
          </p:cNvPr>
          <p:cNvSpPr/>
          <p:nvPr/>
        </p:nvSpPr>
        <p:spPr>
          <a:xfrm>
            <a:off x="1581730" y="5077570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66">
            <a:extLst>
              <a:ext uri="{FF2B5EF4-FFF2-40B4-BE49-F238E27FC236}">
                <a16:creationId xmlns:a16="http://schemas.microsoft.com/office/drawing/2014/main" id="{40BB1EFB-E2C0-674C-A38C-6053DF71BE1D}"/>
              </a:ext>
            </a:extLst>
          </p:cNvPr>
          <p:cNvSpPr/>
          <p:nvPr/>
        </p:nvSpPr>
        <p:spPr>
          <a:xfrm>
            <a:off x="1396610" y="5077569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67">
            <a:extLst>
              <a:ext uri="{FF2B5EF4-FFF2-40B4-BE49-F238E27FC236}">
                <a16:creationId xmlns:a16="http://schemas.microsoft.com/office/drawing/2014/main" id="{82DA2E99-9253-774F-978F-E9F5ED45AB79}"/>
              </a:ext>
            </a:extLst>
          </p:cNvPr>
          <p:cNvSpPr/>
          <p:nvPr/>
        </p:nvSpPr>
        <p:spPr>
          <a:xfrm>
            <a:off x="1745938" y="5077568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68">
            <a:extLst>
              <a:ext uri="{FF2B5EF4-FFF2-40B4-BE49-F238E27FC236}">
                <a16:creationId xmlns:a16="http://schemas.microsoft.com/office/drawing/2014/main" id="{A59BEF7E-6B32-7248-B42E-467FC7EFA935}"/>
              </a:ext>
            </a:extLst>
          </p:cNvPr>
          <p:cNvSpPr/>
          <p:nvPr/>
        </p:nvSpPr>
        <p:spPr>
          <a:xfrm>
            <a:off x="1133070" y="5075526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69">
            <a:extLst>
              <a:ext uri="{FF2B5EF4-FFF2-40B4-BE49-F238E27FC236}">
                <a16:creationId xmlns:a16="http://schemas.microsoft.com/office/drawing/2014/main" id="{5AF8AB73-DE26-734E-A1B6-1741A66E0E66}"/>
              </a:ext>
            </a:extLst>
          </p:cNvPr>
          <p:cNvSpPr/>
          <p:nvPr/>
        </p:nvSpPr>
        <p:spPr>
          <a:xfrm>
            <a:off x="2021441" y="5087095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手繪多邊形: 圖案 70">
            <a:extLst>
              <a:ext uri="{FF2B5EF4-FFF2-40B4-BE49-F238E27FC236}">
                <a16:creationId xmlns:a16="http://schemas.microsoft.com/office/drawing/2014/main" id="{CBC52E04-3184-2346-B028-38C2C0C414ED}"/>
              </a:ext>
            </a:extLst>
          </p:cNvPr>
          <p:cNvSpPr/>
          <p:nvPr/>
        </p:nvSpPr>
        <p:spPr>
          <a:xfrm rot="21343433">
            <a:off x="1124113" y="4056291"/>
            <a:ext cx="2957400" cy="898186"/>
          </a:xfrm>
          <a:custGeom>
            <a:avLst/>
            <a:gdLst>
              <a:gd name="connsiteX0" fmla="*/ 0 w 2532185"/>
              <a:gd name="connsiteY0" fmla="*/ 897768 h 897768"/>
              <a:gd name="connsiteX1" fmla="*/ 1111348 w 2532185"/>
              <a:gd name="connsiteY1" fmla="*/ 714888 h 897768"/>
              <a:gd name="connsiteX2" fmla="*/ 1688124 w 2532185"/>
              <a:gd name="connsiteY2" fmla="*/ 95909 h 897768"/>
              <a:gd name="connsiteX3" fmla="*/ 2532185 w 2532185"/>
              <a:gd name="connsiteY3" fmla="*/ 11503 h 897768"/>
              <a:gd name="connsiteX0" fmla="*/ 0 w 2532185"/>
              <a:gd name="connsiteY0" fmla="*/ 897768 h 960905"/>
              <a:gd name="connsiteX1" fmla="*/ 1216231 w 2532185"/>
              <a:gd name="connsiteY1" fmla="*/ 908987 h 960905"/>
              <a:gd name="connsiteX2" fmla="*/ 1688124 w 2532185"/>
              <a:gd name="connsiteY2" fmla="*/ 95909 h 960905"/>
              <a:gd name="connsiteX3" fmla="*/ 2532185 w 2532185"/>
              <a:gd name="connsiteY3" fmla="*/ 11503 h 960905"/>
              <a:gd name="connsiteX0" fmla="*/ 0 w 2532185"/>
              <a:gd name="connsiteY0" fmla="*/ 897768 h 1010264"/>
              <a:gd name="connsiteX1" fmla="*/ 1216231 w 2532185"/>
              <a:gd name="connsiteY1" fmla="*/ 908987 h 1010264"/>
              <a:gd name="connsiteX2" fmla="*/ 1688124 w 2532185"/>
              <a:gd name="connsiteY2" fmla="*/ 95909 h 1010264"/>
              <a:gd name="connsiteX3" fmla="*/ 2532185 w 2532185"/>
              <a:gd name="connsiteY3" fmla="*/ 11503 h 1010264"/>
              <a:gd name="connsiteX0" fmla="*/ 0 w 2532185"/>
              <a:gd name="connsiteY0" fmla="*/ 889666 h 1002162"/>
              <a:gd name="connsiteX1" fmla="*/ 1216231 w 2532185"/>
              <a:gd name="connsiteY1" fmla="*/ 900885 h 1002162"/>
              <a:gd name="connsiteX2" fmla="*/ 1688124 w 2532185"/>
              <a:gd name="connsiteY2" fmla="*/ 87807 h 1002162"/>
              <a:gd name="connsiteX3" fmla="*/ 2532185 w 2532185"/>
              <a:gd name="connsiteY3" fmla="*/ 3401 h 1002162"/>
              <a:gd name="connsiteX0" fmla="*/ 0 w 2532185"/>
              <a:gd name="connsiteY0" fmla="*/ 941154 h 1012995"/>
              <a:gd name="connsiteX1" fmla="*/ 1216231 w 2532185"/>
              <a:gd name="connsiteY1" fmla="*/ 952373 h 1012995"/>
              <a:gd name="connsiteX2" fmla="*/ 1630158 w 2532185"/>
              <a:gd name="connsiteY2" fmla="*/ 20342 h 1012995"/>
              <a:gd name="connsiteX3" fmla="*/ 2532185 w 2532185"/>
              <a:gd name="connsiteY3" fmla="*/ 54889 h 1012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2185" h="1012995">
                <a:moveTo>
                  <a:pt x="0" y="941154"/>
                </a:moveTo>
                <a:cubicBezTo>
                  <a:pt x="414997" y="916535"/>
                  <a:pt x="944538" y="1105842"/>
                  <a:pt x="1216231" y="952373"/>
                </a:cubicBezTo>
                <a:cubicBezTo>
                  <a:pt x="1487924" y="798904"/>
                  <a:pt x="1393352" y="137573"/>
                  <a:pt x="1630158" y="20342"/>
                </a:cubicBezTo>
                <a:cubicBezTo>
                  <a:pt x="1991287" y="-35059"/>
                  <a:pt x="2228557" y="38476"/>
                  <a:pt x="2532185" y="54889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286102F-6B91-3746-8F97-23FADA54557C}"/>
              </a:ext>
            </a:extLst>
          </p:cNvPr>
          <p:cNvSpPr txBox="1"/>
          <p:nvPr/>
        </p:nvSpPr>
        <p:spPr>
          <a:xfrm>
            <a:off x="8309097" y="4911592"/>
            <a:ext cx="39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cxnSp>
        <p:nvCxnSpPr>
          <p:cNvPr id="35" name="直線接點 72">
            <a:extLst>
              <a:ext uri="{FF2B5EF4-FFF2-40B4-BE49-F238E27FC236}">
                <a16:creationId xmlns:a16="http://schemas.microsoft.com/office/drawing/2014/main" id="{96358034-379A-6344-88EA-68A4E26E5384}"/>
              </a:ext>
            </a:extLst>
          </p:cNvPr>
          <p:cNvCxnSpPr>
            <a:cxnSpLocks/>
          </p:cNvCxnSpPr>
          <p:nvPr/>
        </p:nvCxnSpPr>
        <p:spPr>
          <a:xfrm>
            <a:off x="4726481" y="3969850"/>
            <a:ext cx="3608951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73">
            <a:extLst>
              <a:ext uri="{FF2B5EF4-FFF2-40B4-BE49-F238E27FC236}">
                <a16:creationId xmlns:a16="http://schemas.microsoft.com/office/drawing/2014/main" id="{F199DA4C-610E-CC43-B35A-6F482922DA42}"/>
              </a:ext>
            </a:extLst>
          </p:cNvPr>
          <p:cNvSpPr txBox="1"/>
          <p:nvPr/>
        </p:nvSpPr>
        <p:spPr>
          <a:xfrm>
            <a:off x="8300092" y="3682244"/>
            <a:ext cx="39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7" name="箭號: 向右 74">
            <a:extLst>
              <a:ext uri="{FF2B5EF4-FFF2-40B4-BE49-F238E27FC236}">
                <a16:creationId xmlns:a16="http://schemas.microsoft.com/office/drawing/2014/main" id="{68837944-7099-984B-B41F-E386862D5231}"/>
              </a:ext>
            </a:extLst>
          </p:cNvPr>
          <p:cNvSpPr/>
          <p:nvPr/>
        </p:nvSpPr>
        <p:spPr>
          <a:xfrm>
            <a:off x="5388992" y="4366790"/>
            <a:ext cx="611288" cy="551543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8" name="群組 75">
            <a:extLst>
              <a:ext uri="{FF2B5EF4-FFF2-40B4-BE49-F238E27FC236}">
                <a16:creationId xmlns:a16="http://schemas.microsoft.com/office/drawing/2014/main" id="{D022EA28-3DD2-A64C-81E9-D38FE012AE96}"/>
              </a:ext>
            </a:extLst>
          </p:cNvPr>
          <p:cNvGrpSpPr/>
          <p:nvPr/>
        </p:nvGrpSpPr>
        <p:grpSpPr>
          <a:xfrm>
            <a:off x="7001661" y="182157"/>
            <a:ext cx="1993712" cy="879657"/>
            <a:chOff x="935012" y="2092901"/>
            <a:chExt cx="1993712" cy="879657"/>
          </a:xfrm>
        </p:grpSpPr>
        <p:grpSp>
          <p:nvGrpSpPr>
            <p:cNvPr id="39" name="群組 76">
              <a:extLst>
                <a:ext uri="{FF2B5EF4-FFF2-40B4-BE49-F238E27FC236}">
                  <a16:creationId xmlns:a16="http://schemas.microsoft.com/office/drawing/2014/main" id="{6903FAD0-917F-5D4D-9FB2-AF4438454EB8}"/>
                </a:ext>
              </a:extLst>
            </p:cNvPr>
            <p:cNvGrpSpPr/>
            <p:nvPr/>
          </p:nvGrpSpPr>
          <p:grpSpPr>
            <a:xfrm>
              <a:off x="1110851" y="2134433"/>
              <a:ext cx="1817873" cy="785117"/>
              <a:chOff x="711939" y="2110962"/>
              <a:chExt cx="1817873" cy="785117"/>
            </a:xfrm>
          </p:grpSpPr>
          <p:sp>
            <p:nvSpPr>
              <p:cNvPr id="41" name="橢圓 78">
                <a:extLst>
                  <a:ext uri="{FF2B5EF4-FFF2-40B4-BE49-F238E27FC236}">
                    <a16:creationId xmlns:a16="http://schemas.microsoft.com/office/drawing/2014/main" id="{4BF4CC3A-1BBF-9644-A9AD-39CF1E5108A1}"/>
                  </a:ext>
                </a:extLst>
              </p:cNvPr>
              <p:cNvSpPr/>
              <p:nvPr/>
            </p:nvSpPr>
            <p:spPr>
              <a:xfrm flipV="1">
                <a:off x="714412" y="2213381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79">
                <a:extLst>
                  <a:ext uri="{FF2B5EF4-FFF2-40B4-BE49-F238E27FC236}">
                    <a16:creationId xmlns:a16="http://schemas.microsoft.com/office/drawing/2014/main" id="{A4F09731-DF1F-3845-8ABF-91B6E87BABE1}"/>
                  </a:ext>
                </a:extLst>
              </p:cNvPr>
              <p:cNvSpPr/>
              <p:nvPr/>
            </p:nvSpPr>
            <p:spPr>
              <a:xfrm flipV="1">
                <a:off x="711939" y="2572160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文字方塊 80">
                <a:extLst>
                  <a:ext uri="{FF2B5EF4-FFF2-40B4-BE49-F238E27FC236}">
                    <a16:creationId xmlns:a16="http://schemas.microsoft.com/office/drawing/2014/main" id="{B4C8E982-06F7-924D-8CA3-412B578A49D3}"/>
                  </a:ext>
                </a:extLst>
              </p:cNvPr>
              <p:cNvSpPr txBox="1"/>
              <p:nvPr/>
            </p:nvSpPr>
            <p:spPr>
              <a:xfrm>
                <a:off x="1013505" y="2110962"/>
                <a:ext cx="1324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real</a:t>
                </a:r>
                <a:endParaRPr lang="zh-TW" altLang="en-US" sz="2400" dirty="0"/>
              </a:p>
            </p:txBody>
          </p:sp>
          <p:sp>
            <p:nvSpPr>
              <p:cNvPr id="44" name="文字方塊 81">
                <a:extLst>
                  <a:ext uri="{FF2B5EF4-FFF2-40B4-BE49-F238E27FC236}">
                    <a16:creationId xmlns:a16="http://schemas.microsoft.com/office/drawing/2014/main" id="{9A0C1778-93BC-CF46-A055-0065037B1F1B}"/>
                  </a:ext>
                </a:extLst>
              </p:cNvPr>
              <p:cNvSpPr txBox="1"/>
              <p:nvPr/>
            </p:nvSpPr>
            <p:spPr>
              <a:xfrm>
                <a:off x="989843" y="2434414"/>
                <a:ext cx="1539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fake</a:t>
                </a:r>
                <a:endParaRPr lang="zh-TW" altLang="en-US" sz="2400" dirty="0"/>
              </a:p>
            </p:txBody>
          </p: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F9B28CE-7B60-8143-ADDA-685E56E76AB5}"/>
                </a:ext>
              </a:extLst>
            </p:cNvPr>
            <p:cNvSpPr/>
            <p:nvPr/>
          </p:nvSpPr>
          <p:spPr>
            <a:xfrm>
              <a:off x="935012" y="2092901"/>
              <a:ext cx="1985196" cy="87965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5" name="橢圓 67">
            <a:extLst>
              <a:ext uri="{FF2B5EF4-FFF2-40B4-BE49-F238E27FC236}">
                <a16:creationId xmlns:a16="http://schemas.microsoft.com/office/drawing/2014/main" id="{5F5D19F1-218D-644C-A538-A2B4D99CE871}"/>
              </a:ext>
            </a:extLst>
          </p:cNvPr>
          <p:cNvSpPr/>
          <p:nvPr/>
        </p:nvSpPr>
        <p:spPr>
          <a:xfrm>
            <a:off x="3570486" y="5087094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69">
            <a:extLst>
              <a:ext uri="{FF2B5EF4-FFF2-40B4-BE49-F238E27FC236}">
                <a16:creationId xmlns:a16="http://schemas.microsoft.com/office/drawing/2014/main" id="{023C4980-395B-0747-A390-86F83BD8A37E}"/>
              </a:ext>
            </a:extLst>
          </p:cNvPr>
          <p:cNvSpPr/>
          <p:nvPr/>
        </p:nvSpPr>
        <p:spPr>
          <a:xfrm>
            <a:off x="3895369" y="5075634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67">
            <a:extLst>
              <a:ext uri="{FF2B5EF4-FFF2-40B4-BE49-F238E27FC236}">
                <a16:creationId xmlns:a16="http://schemas.microsoft.com/office/drawing/2014/main" id="{B2F03459-913C-D147-B11E-97628B123676}"/>
              </a:ext>
            </a:extLst>
          </p:cNvPr>
          <p:cNvSpPr/>
          <p:nvPr/>
        </p:nvSpPr>
        <p:spPr>
          <a:xfrm>
            <a:off x="7541341" y="5035188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69">
            <a:extLst>
              <a:ext uri="{FF2B5EF4-FFF2-40B4-BE49-F238E27FC236}">
                <a16:creationId xmlns:a16="http://schemas.microsoft.com/office/drawing/2014/main" id="{B7C98D43-EB40-1B41-9FCB-686F9F7D3E9B}"/>
              </a:ext>
            </a:extLst>
          </p:cNvPr>
          <p:cNvSpPr/>
          <p:nvPr/>
        </p:nvSpPr>
        <p:spPr>
          <a:xfrm>
            <a:off x="7866224" y="5023728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02D7CE-E75A-3C4B-A869-FDEEB36B8677}"/>
              </a:ext>
            </a:extLst>
          </p:cNvPr>
          <p:cNvSpPr txBox="1"/>
          <p:nvPr/>
        </p:nvSpPr>
        <p:spPr>
          <a:xfrm>
            <a:off x="3372469" y="5724939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x1</a:t>
            </a:r>
            <a:endParaRPr kumimoji="1" lang="zh-CN" altLang="en-US" sz="280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B1ECE85-4B33-D34A-B6B0-41C9C71AFA9F}"/>
              </a:ext>
            </a:extLst>
          </p:cNvPr>
          <p:cNvSpPr txBox="1"/>
          <p:nvPr/>
        </p:nvSpPr>
        <p:spPr>
          <a:xfrm>
            <a:off x="3895369" y="5724939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x2</a:t>
            </a:r>
            <a:endParaRPr kumimoji="1" lang="zh-CN" altLang="en-US" sz="2800"/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A253A9AC-CD07-084C-9E62-6B34AE5D7E9F}"/>
              </a:ext>
            </a:extLst>
          </p:cNvPr>
          <p:cNvCxnSpPr>
            <a:stCxn id="4" idx="0"/>
          </p:cNvCxnSpPr>
          <p:nvPr/>
        </p:nvCxnSpPr>
        <p:spPr>
          <a:xfrm flipV="1">
            <a:off x="3633919" y="5368181"/>
            <a:ext cx="22355" cy="356758"/>
          </a:xfrm>
          <a:prstGeom prst="straightConnector1">
            <a:avLst/>
          </a:prstGeom>
          <a:ln w="50800">
            <a:solidFill>
              <a:srgbClr val="11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8F22947A-776B-3448-9F9D-BF1BC51817B4}"/>
              </a:ext>
            </a:extLst>
          </p:cNvPr>
          <p:cNvCxnSpPr>
            <a:cxnSpLocks/>
          </p:cNvCxnSpPr>
          <p:nvPr/>
        </p:nvCxnSpPr>
        <p:spPr>
          <a:xfrm flipH="1" flipV="1">
            <a:off x="4003739" y="5368181"/>
            <a:ext cx="72563" cy="351407"/>
          </a:xfrm>
          <a:prstGeom prst="straightConnector1">
            <a:avLst/>
          </a:prstGeom>
          <a:ln w="50800">
            <a:solidFill>
              <a:srgbClr val="11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27F9C347-2DA8-4847-977B-2896E70A1E95}"/>
              </a:ext>
            </a:extLst>
          </p:cNvPr>
          <p:cNvSpPr txBox="1"/>
          <p:nvPr/>
        </p:nvSpPr>
        <p:spPr>
          <a:xfrm>
            <a:off x="7343324" y="5668497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x1</a:t>
            </a:r>
            <a:endParaRPr kumimoji="1" lang="zh-CN" altLang="en-US" sz="280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3F94124-CEA1-624D-987B-46BE4E6D6589}"/>
              </a:ext>
            </a:extLst>
          </p:cNvPr>
          <p:cNvSpPr txBox="1"/>
          <p:nvPr/>
        </p:nvSpPr>
        <p:spPr>
          <a:xfrm>
            <a:off x="7866224" y="5668497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x2</a:t>
            </a:r>
            <a:endParaRPr kumimoji="1" lang="zh-CN" altLang="en-US" sz="2800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535BBFAC-C13F-724D-8F4C-AC746D790635}"/>
              </a:ext>
            </a:extLst>
          </p:cNvPr>
          <p:cNvCxnSpPr>
            <a:stCxn id="53" idx="0"/>
          </p:cNvCxnSpPr>
          <p:nvPr/>
        </p:nvCxnSpPr>
        <p:spPr>
          <a:xfrm flipV="1">
            <a:off x="7604774" y="5311739"/>
            <a:ext cx="22355" cy="356758"/>
          </a:xfrm>
          <a:prstGeom prst="straightConnector1">
            <a:avLst/>
          </a:prstGeom>
          <a:ln w="50800">
            <a:solidFill>
              <a:srgbClr val="11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46E914BA-90A2-0849-BD86-491D1E66A56B}"/>
              </a:ext>
            </a:extLst>
          </p:cNvPr>
          <p:cNvCxnSpPr>
            <a:cxnSpLocks/>
          </p:cNvCxnSpPr>
          <p:nvPr/>
        </p:nvCxnSpPr>
        <p:spPr>
          <a:xfrm flipH="1" flipV="1">
            <a:off x="7974594" y="5311739"/>
            <a:ext cx="72563" cy="351407"/>
          </a:xfrm>
          <a:prstGeom prst="straightConnector1">
            <a:avLst/>
          </a:prstGeom>
          <a:ln w="50800">
            <a:solidFill>
              <a:srgbClr val="11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1F42336-4619-2B46-98FB-C3F292DA09B5}"/>
              </a:ext>
            </a:extLst>
          </p:cNvPr>
          <p:cNvSpPr txBox="1"/>
          <p:nvPr/>
        </p:nvSpPr>
        <p:spPr>
          <a:xfrm>
            <a:off x="1904973" y="3097469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/>
              <a:t>sigmoid</a:t>
            </a:r>
            <a:endParaRPr kumimoji="1" lang="zh-CN" altLang="en-US" sz="320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4E853EE-A63C-1149-A288-CF825B9118B5}"/>
              </a:ext>
            </a:extLst>
          </p:cNvPr>
          <p:cNvSpPr txBox="1"/>
          <p:nvPr/>
        </p:nvSpPr>
        <p:spPr>
          <a:xfrm>
            <a:off x="6524997" y="3211017"/>
            <a:ext cx="1133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/>
              <a:t>linear</a:t>
            </a:r>
            <a:endParaRPr kumimoji="1" lang="zh-CN" altLang="en-US" sz="320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92662C2-3189-154D-B134-C7A9C5E5B9A8}"/>
              </a:ext>
            </a:extLst>
          </p:cNvPr>
          <p:cNvSpPr txBox="1"/>
          <p:nvPr/>
        </p:nvSpPr>
        <p:spPr>
          <a:xfrm>
            <a:off x="1910957" y="6178680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x1</a:t>
            </a:r>
            <a:r>
              <a:rPr kumimoji="1" lang="zh-CN" altLang="en-US" sz="2800"/>
              <a:t> </a:t>
            </a:r>
            <a:r>
              <a:rPr kumimoji="1" lang="en-US" altLang="zh-CN" sz="2800"/>
              <a:t>=</a:t>
            </a:r>
            <a:r>
              <a:rPr kumimoji="1" lang="zh-CN" altLang="en-US" sz="2800"/>
              <a:t> </a:t>
            </a:r>
            <a:r>
              <a:rPr kumimoji="1" lang="en-US" altLang="zh-CN" sz="2800"/>
              <a:t>x2</a:t>
            </a:r>
            <a:endParaRPr kumimoji="1" lang="zh-CN" altLang="en-US" sz="280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8C630B4-E2B9-6844-9387-C88F671EF94F}"/>
              </a:ext>
            </a:extLst>
          </p:cNvPr>
          <p:cNvSpPr txBox="1"/>
          <p:nvPr/>
        </p:nvSpPr>
        <p:spPr>
          <a:xfrm>
            <a:off x="6134347" y="6178680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x1</a:t>
            </a:r>
            <a:r>
              <a:rPr kumimoji="1" lang="zh-CN" altLang="en-US" sz="2800"/>
              <a:t> </a:t>
            </a:r>
            <a:r>
              <a:rPr kumimoji="1" lang="en-US" altLang="zh-CN" sz="2800"/>
              <a:t>&gt;</a:t>
            </a:r>
            <a:r>
              <a:rPr kumimoji="1" lang="zh-CN" altLang="en-US" sz="2800"/>
              <a:t> </a:t>
            </a:r>
            <a:r>
              <a:rPr kumimoji="1" lang="en-US" altLang="zh-CN" sz="2800"/>
              <a:t>x2</a:t>
            </a:r>
            <a:endParaRPr kumimoji="1"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194601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73F49B-4F33-914A-A236-F0C86A24A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" r="2276" b="14772"/>
          <a:stretch/>
        </p:blipFill>
        <p:spPr>
          <a:xfrm>
            <a:off x="271013" y="1011954"/>
            <a:ext cx="8674999" cy="33534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623C11-2D7E-364D-A296-E97CEBB16F5B}"/>
              </a:ext>
            </a:extLst>
          </p:cNvPr>
          <p:cNvSpPr txBox="1"/>
          <p:nvPr/>
        </p:nvSpPr>
        <p:spPr>
          <a:xfrm>
            <a:off x="243715" y="4309726"/>
            <a:ext cx="4290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/>
              <a:t>The</a:t>
            </a:r>
            <a:r>
              <a:rPr kumimoji="1" lang="zh-CN" altLang="en-US" sz="2000"/>
              <a:t> </a:t>
            </a:r>
            <a:r>
              <a:rPr kumimoji="1" lang="en-US" altLang="zh-CN" sz="2000"/>
              <a:t>sigmoid</a:t>
            </a:r>
            <a:r>
              <a:rPr kumimoji="1" lang="zh-CN" altLang="en-US" sz="2000"/>
              <a:t> </a:t>
            </a:r>
            <a:r>
              <a:rPr kumimoji="1" lang="en-US" altLang="zh-CN" sz="2000"/>
              <a:t>cross</a:t>
            </a:r>
            <a:r>
              <a:rPr kumimoji="1" lang="zh-CN" altLang="en-US" sz="2000"/>
              <a:t> </a:t>
            </a:r>
            <a:r>
              <a:rPr kumimoji="1" lang="en-US" altLang="zh-CN" sz="2000"/>
              <a:t>entropy</a:t>
            </a:r>
            <a:r>
              <a:rPr kumimoji="1" lang="zh-CN" altLang="en-US" sz="2000"/>
              <a:t> </a:t>
            </a:r>
            <a:r>
              <a:rPr kumimoji="1" lang="en-US" altLang="zh-CN" sz="2000"/>
              <a:t>loss</a:t>
            </a:r>
            <a:r>
              <a:rPr kumimoji="1" lang="zh-CN" altLang="en-US" sz="2000"/>
              <a:t> </a:t>
            </a:r>
            <a:r>
              <a:rPr kumimoji="1" lang="en-US" altLang="zh-CN" sz="2000"/>
              <a:t>function</a:t>
            </a:r>
            <a:endParaRPr kumimoji="1" lang="zh-CN" altLang="en-US" sz="20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515050-5397-1840-BB43-00F38145FDFE}"/>
              </a:ext>
            </a:extLst>
          </p:cNvPr>
          <p:cNvSpPr txBox="1"/>
          <p:nvPr/>
        </p:nvSpPr>
        <p:spPr>
          <a:xfrm>
            <a:off x="5351633" y="4309725"/>
            <a:ext cx="337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/>
              <a:t>The</a:t>
            </a:r>
            <a:r>
              <a:rPr kumimoji="1" lang="zh-CN" altLang="en-US" sz="2000"/>
              <a:t> </a:t>
            </a:r>
            <a:r>
              <a:rPr kumimoji="1" lang="en-US" altLang="zh-CN" sz="2000"/>
              <a:t>least</a:t>
            </a:r>
            <a:r>
              <a:rPr kumimoji="1" lang="zh-CN" altLang="en-US" sz="2000"/>
              <a:t> </a:t>
            </a:r>
            <a:r>
              <a:rPr kumimoji="1" lang="en-US" altLang="zh-CN" sz="2000"/>
              <a:t>squares</a:t>
            </a:r>
            <a:r>
              <a:rPr kumimoji="1" lang="zh-CN" altLang="en-US" sz="2000"/>
              <a:t> </a:t>
            </a:r>
            <a:r>
              <a:rPr kumimoji="1" lang="en-US" altLang="zh-CN" sz="2000"/>
              <a:t>loss</a:t>
            </a:r>
            <a:r>
              <a:rPr kumimoji="1" lang="zh-CN" altLang="en-US" sz="2000"/>
              <a:t> </a:t>
            </a:r>
            <a:r>
              <a:rPr kumimoji="1" lang="en-US" altLang="zh-CN" sz="2000"/>
              <a:t>function</a:t>
            </a:r>
            <a:endParaRPr kumimoji="1" lang="zh-CN" altLang="en-US" sz="20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0E85F9-C770-FA42-83B7-F4A104CFF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3" t="13596" r="1036" b="1171"/>
          <a:stretch/>
        </p:blipFill>
        <p:spPr>
          <a:xfrm>
            <a:off x="271013" y="5373759"/>
            <a:ext cx="8674999" cy="13384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363D22-9787-E649-96C9-6FAF880E2CCF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latin typeface="NimbusRomNo9L"/>
              </a:rPr>
              <a:t>LSGAN</a:t>
            </a:r>
            <a:endParaRPr lang="en-US" altLang="zh-CN" sz="36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697053-5659-4040-AF72-77699D15C748}"/>
              </a:ext>
            </a:extLst>
          </p:cNvPr>
          <p:cNvSpPr txBox="1"/>
          <p:nvPr/>
        </p:nvSpPr>
        <p:spPr>
          <a:xfrm>
            <a:off x="271013" y="4890903"/>
            <a:ext cx="3523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LSGAN</a:t>
            </a:r>
            <a:r>
              <a:rPr kumimoji="1" lang="zh-CN" altLang="en-US" sz="2400"/>
              <a:t> </a:t>
            </a:r>
            <a:r>
              <a:rPr kumimoji="1" lang="en-US" altLang="zh-CN" sz="2400"/>
              <a:t>Objective</a:t>
            </a:r>
            <a:r>
              <a:rPr kumimoji="1" lang="zh-CN" altLang="en-US" sz="2400"/>
              <a:t> </a:t>
            </a:r>
            <a:r>
              <a:rPr kumimoji="1" lang="en-US" altLang="zh-CN" sz="2400"/>
              <a:t>Function:</a:t>
            </a:r>
            <a:endParaRPr kumimoji="1" lang="zh-CN" altLang="en-US"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526CA9-A92E-1F40-A979-C28CA5EB92BF}"/>
              </a:ext>
            </a:extLst>
          </p:cNvPr>
          <p:cNvSpPr/>
          <p:nvPr/>
        </p:nvSpPr>
        <p:spPr>
          <a:xfrm>
            <a:off x="4608513" y="6567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CN">
                <a:solidFill>
                  <a:srgbClr val="00B0F0"/>
                </a:solidFill>
              </a:rPr>
              <a:t>[</a:t>
            </a:r>
            <a:r>
              <a:rPr lang="en-US" altLang="zh-CN">
                <a:solidFill>
                  <a:srgbClr val="00B0F0"/>
                </a:solidFill>
                <a:effectLst/>
              </a:rPr>
              <a:t>X. Mao, et</a:t>
            </a:r>
            <a:r>
              <a:rPr lang="zh-CN" altLang="en-US">
                <a:solidFill>
                  <a:srgbClr val="00B0F0"/>
                </a:solidFill>
                <a:effectLst/>
              </a:rPr>
              <a:t> </a:t>
            </a:r>
            <a:r>
              <a:rPr lang="en-US" altLang="zh-CN">
                <a:solidFill>
                  <a:srgbClr val="00B0F0"/>
                </a:solidFill>
                <a:effectLst/>
              </a:rPr>
              <a:t>al.,</a:t>
            </a:r>
            <a:r>
              <a:rPr lang="zh-CN" altLang="en-US">
                <a:solidFill>
                  <a:srgbClr val="00B0F0"/>
                </a:solidFill>
                <a:effectLst/>
              </a:rPr>
              <a:t> </a:t>
            </a:r>
            <a:r>
              <a:rPr lang="en-US" altLang="zh-CN" i="1">
                <a:solidFill>
                  <a:srgbClr val="00B0F0"/>
                </a:solidFill>
                <a:effectLst/>
              </a:rPr>
              <a:t>arXiv:1611.04076,</a:t>
            </a:r>
            <a:r>
              <a:rPr lang="zh-CN" altLang="en-US" i="1">
                <a:solidFill>
                  <a:srgbClr val="00B0F0"/>
                </a:solidFill>
                <a:effectLst/>
              </a:rPr>
              <a:t> </a:t>
            </a:r>
            <a:r>
              <a:rPr lang="en-US" altLang="zh-CN">
                <a:solidFill>
                  <a:srgbClr val="00B0F0"/>
                </a:solidFill>
                <a:effectLst/>
              </a:rPr>
              <a:t>2016.]</a:t>
            </a:r>
          </a:p>
        </p:txBody>
      </p:sp>
    </p:spTree>
    <p:extLst>
      <p:ext uri="{BB962C8B-B14F-4D97-AF65-F5344CB8AC3E}">
        <p14:creationId xmlns:p14="http://schemas.microsoft.com/office/powerpoint/2010/main" val="153762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473CC7-89B9-7B4A-BEEA-85BDAB076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3701"/>
            <a:ext cx="9144000" cy="53762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BD7BA6A-9BEB-D54C-89AC-5164B133F9F2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/>
              <a:t>Generated</a:t>
            </a:r>
            <a:r>
              <a:rPr kumimoji="1" lang="zh-CN" altLang="en-US" sz="3600"/>
              <a:t> </a:t>
            </a:r>
            <a:r>
              <a:rPr kumimoji="1" lang="en-US" altLang="zh-CN" sz="3600"/>
              <a:t>Images</a:t>
            </a:r>
            <a:endParaRPr kumimoji="1" lang="zh-CN" altLang="en-US" sz="3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4B599D-C09B-2F4A-B540-AB5B58C99FB9}"/>
              </a:ext>
            </a:extLst>
          </p:cNvPr>
          <p:cNvSpPr/>
          <p:nvPr/>
        </p:nvSpPr>
        <p:spPr>
          <a:xfrm>
            <a:off x="4608513" y="7362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CN">
                <a:solidFill>
                  <a:srgbClr val="00B0F0"/>
                </a:solidFill>
              </a:rPr>
              <a:t>[</a:t>
            </a:r>
            <a:r>
              <a:rPr lang="en-US" altLang="zh-CN">
                <a:solidFill>
                  <a:srgbClr val="00B0F0"/>
                </a:solidFill>
                <a:effectLst/>
              </a:rPr>
              <a:t>X. Mao, et</a:t>
            </a:r>
            <a:r>
              <a:rPr lang="zh-CN" altLang="en-US">
                <a:solidFill>
                  <a:srgbClr val="00B0F0"/>
                </a:solidFill>
                <a:effectLst/>
              </a:rPr>
              <a:t> </a:t>
            </a:r>
            <a:r>
              <a:rPr lang="en-US" altLang="zh-CN">
                <a:solidFill>
                  <a:srgbClr val="00B0F0"/>
                </a:solidFill>
                <a:effectLst/>
              </a:rPr>
              <a:t>al.,</a:t>
            </a:r>
            <a:r>
              <a:rPr lang="zh-CN" altLang="en-US">
                <a:solidFill>
                  <a:srgbClr val="00B0F0"/>
                </a:solidFill>
                <a:effectLst/>
              </a:rPr>
              <a:t> </a:t>
            </a:r>
            <a:r>
              <a:rPr lang="en-US" altLang="zh-CN" i="1">
                <a:solidFill>
                  <a:srgbClr val="00B0F0"/>
                </a:solidFill>
                <a:effectLst/>
              </a:rPr>
              <a:t>arXiv:1611.04076,</a:t>
            </a:r>
            <a:r>
              <a:rPr lang="zh-CN" altLang="en-US" i="1">
                <a:solidFill>
                  <a:srgbClr val="00B0F0"/>
                </a:solidFill>
                <a:effectLst/>
              </a:rPr>
              <a:t> </a:t>
            </a:r>
            <a:r>
              <a:rPr lang="en-US" altLang="zh-CN">
                <a:solidFill>
                  <a:srgbClr val="00B0F0"/>
                </a:solidFill>
                <a:effectLst/>
              </a:rPr>
              <a:t>2016.]</a:t>
            </a:r>
          </a:p>
        </p:txBody>
      </p:sp>
    </p:spTree>
    <p:extLst>
      <p:ext uri="{BB962C8B-B14F-4D97-AF65-F5344CB8AC3E}">
        <p14:creationId xmlns:p14="http://schemas.microsoft.com/office/powerpoint/2010/main" val="109493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865B9B-C431-4CB2-9E24-A6BFF98C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" y="693464"/>
            <a:ext cx="7886700" cy="6073095"/>
          </a:xfrm>
        </p:spPr>
        <p:txBody>
          <a:bodyPr/>
          <a:lstStyle/>
          <a:p>
            <a:r>
              <a:rPr lang="en-US" altLang="zh-TW" dirty="0"/>
              <a:t>Initialize generator and discriminator</a:t>
            </a:r>
          </a:p>
          <a:p>
            <a:r>
              <a:rPr lang="en-US" altLang="zh-TW" dirty="0"/>
              <a:t>In each training iteration:</a:t>
            </a:r>
          </a:p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8E07828-B004-4E7B-ACFC-C15486CA2BA1}"/>
              </a:ext>
            </a:extLst>
          </p:cNvPr>
          <p:cNvGrpSpPr/>
          <p:nvPr/>
        </p:nvGrpSpPr>
        <p:grpSpPr>
          <a:xfrm>
            <a:off x="6522028" y="626841"/>
            <a:ext cx="1698796" cy="557753"/>
            <a:chOff x="5084896" y="679363"/>
            <a:chExt cx="1698796" cy="5577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3927BB2-EE1E-4612-B68A-B1A992A03C0D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A660FB-3169-4A70-877F-683D6C004528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DDB249-99B1-46CB-B183-3C60ABFEE051}"/>
              </a:ext>
            </a:extLst>
          </p:cNvPr>
          <p:cNvSpPr txBox="1"/>
          <p:nvPr/>
        </p:nvSpPr>
        <p:spPr>
          <a:xfrm>
            <a:off x="2764536" y="2721892"/>
            <a:ext cx="112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sample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F075F5C-F0F3-4420-9CA0-926AA73C764F}"/>
              </a:ext>
            </a:extLst>
          </p:cNvPr>
          <p:cNvSpPr txBox="1"/>
          <p:nvPr/>
        </p:nvSpPr>
        <p:spPr>
          <a:xfrm>
            <a:off x="2115938" y="3631542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generated objects</a:t>
            </a:r>
            <a:endParaRPr lang="zh-TW" altLang="en-US" sz="24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0E6E02F-FF77-42D7-94A0-D28183ECB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538" y="3658512"/>
            <a:ext cx="2851417" cy="718557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4EC1BF5-83BF-42B4-9722-54DFF8170B17}"/>
              </a:ext>
            </a:extLst>
          </p:cNvPr>
          <p:cNvGrpSpPr/>
          <p:nvPr/>
        </p:nvGrpSpPr>
        <p:grpSpPr>
          <a:xfrm>
            <a:off x="4249538" y="2827515"/>
            <a:ext cx="2851417" cy="731192"/>
            <a:chOff x="3798412" y="6111526"/>
            <a:chExt cx="2162335" cy="55449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F235E3-3790-4CEC-BC14-6B5138F99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3AF2D4C-5ABF-4EC9-A575-BB1C2B53B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4527AAC-87FE-45CC-A533-774F46B5D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A513B47-9A64-4081-84F0-9418A403D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24D8903A-FEC2-46D0-975D-7CAE0A6DB450}"/>
              </a:ext>
            </a:extLst>
          </p:cNvPr>
          <p:cNvSpPr/>
          <p:nvPr/>
        </p:nvSpPr>
        <p:spPr>
          <a:xfrm>
            <a:off x="5243965" y="4720722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8F92AF4-1D01-401A-91C0-879369016A11}"/>
              </a:ext>
            </a:extLst>
          </p:cNvPr>
          <p:cNvSpPr/>
          <p:nvPr/>
        </p:nvSpPr>
        <p:spPr>
          <a:xfrm>
            <a:off x="7556143" y="3399410"/>
            <a:ext cx="783374" cy="5513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695F0EF-A27F-4F9F-BCB7-4816F3869F95}"/>
              </a:ext>
            </a:extLst>
          </p:cNvPr>
          <p:cNvSpPr txBox="1"/>
          <p:nvPr/>
        </p:nvSpPr>
        <p:spPr>
          <a:xfrm>
            <a:off x="7386020" y="2914676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Update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3F7ADF2-A21D-46E3-8A0B-AEC4A810703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821926" y="5071640"/>
            <a:ext cx="422039" cy="112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35C5CD72-8DB5-4979-B159-9099AEB94561}"/>
              </a:ext>
            </a:extLst>
          </p:cNvPr>
          <p:cNvSpPr/>
          <p:nvPr/>
        </p:nvSpPr>
        <p:spPr>
          <a:xfrm rot="5400000">
            <a:off x="3066487" y="4933477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6F8C9B4-F097-413A-810F-E554BFDC839C}"/>
              </a:ext>
            </a:extLst>
          </p:cNvPr>
          <p:cNvSpPr/>
          <p:nvPr/>
        </p:nvSpPr>
        <p:spPr>
          <a:xfrm rot="5400000">
            <a:off x="3450924" y="4933477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4AD14-FE1D-47C9-8214-6845F067B5B4}"/>
              </a:ext>
            </a:extLst>
          </p:cNvPr>
          <p:cNvSpPr/>
          <p:nvPr/>
        </p:nvSpPr>
        <p:spPr>
          <a:xfrm rot="5400000">
            <a:off x="3835361" y="4933477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F586E7-BBCB-418C-A003-929A8D1FA430}"/>
              </a:ext>
            </a:extLst>
          </p:cNvPr>
          <p:cNvSpPr/>
          <p:nvPr/>
        </p:nvSpPr>
        <p:spPr>
          <a:xfrm rot="5400000">
            <a:off x="4219797" y="4933477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8EA584C-5C4B-400D-A428-8A5CCD8CBEDE}"/>
              </a:ext>
            </a:extLst>
          </p:cNvPr>
          <p:cNvCxnSpPr>
            <a:cxnSpLocks/>
          </p:cNvCxnSpPr>
          <p:nvPr/>
        </p:nvCxnSpPr>
        <p:spPr>
          <a:xfrm flipH="1" flipV="1">
            <a:off x="4597944" y="4377069"/>
            <a:ext cx="1151350" cy="338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85AAB39-C505-4948-A5E1-6D1173C2E721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374453" y="4335312"/>
            <a:ext cx="355967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A067F83-5E90-471E-B97E-D44C27EB381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730420" y="4335312"/>
            <a:ext cx="300744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4C5898C-FB80-4B6C-82A7-88F3DDDF92F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730420" y="4396177"/>
            <a:ext cx="996493" cy="32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5864FFE2-0E73-4274-A838-658F205F6179}"/>
              </a:ext>
            </a:extLst>
          </p:cNvPr>
          <p:cNvSpPr/>
          <p:nvPr/>
        </p:nvSpPr>
        <p:spPr>
          <a:xfrm>
            <a:off x="6699600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B82E3EB-7FCD-421B-B5E7-62EAE54EC23C}"/>
              </a:ext>
            </a:extLst>
          </p:cNvPr>
          <p:cNvSpPr/>
          <p:nvPr/>
        </p:nvSpPr>
        <p:spPr>
          <a:xfrm>
            <a:off x="6031164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964FB04-ABE9-443B-AA66-EEDA8B5DE37A}"/>
              </a:ext>
            </a:extLst>
          </p:cNvPr>
          <p:cNvSpPr/>
          <p:nvPr/>
        </p:nvSpPr>
        <p:spPr>
          <a:xfrm>
            <a:off x="5299448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1483682-3DAF-4FF9-8816-5F4B1C13E5F8}"/>
              </a:ext>
            </a:extLst>
          </p:cNvPr>
          <p:cNvSpPr/>
          <p:nvPr/>
        </p:nvSpPr>
        <p:spPr>
          <a:xfrm>
            <a:off x="4597944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5844557-E225-472B-AB9A-00017A9AF0CD}"/>
              </a:ext>
            </a:extLst>
          </p:cNvPr>
          <p:cNvSpPr/>
          <p:nvPr/>
        </p:nvSpPr>
        <p:spPr>
          <a:xfrm>
            <a:off x="6732710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3DF6A6A-2223-4CA0-B853-B054E19CD9EF}"/>
              </a:ext>
            </a:extLst>
          </p:cNvPr>
          <p:cNvSpPr/>
          <p:nvPr/>
        </p:nvSpPr>
        <p:spPr>
          <a:xfrm>
            <a:off x="6064274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E3D4AE4-9646-4F40-97C8-D04FB7E857E4}"/>
              </a:ext>
            </a:extLst>
          </p:cNvPr>
          <p:cNvSpPr/>
          <p:nvPr/>
        </p:nvSpPr>
        <p:spPr>
          <a:xfrm>
            <a:off x="5332558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65CC803-F94B-4829-87AF-2061918452B6}"/>
              </a:ext>
            </a:extLst>
          </p:cNvPr>
          <p:cNvSpPr/>
          <p:nvPr/>
        </p:nvSpPr>
        <p:spPr>
          <a:xfrm>
            <a:off x="4631054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51C234C-4FAD-43A6-8EBA-6745F552193B}"/>
              </a:ext>
            </a:extLst>
          </p:cNvPr>
          <p:cNvSpPr txBox="1"/>
          <p:nvPr/>
        </p:nvSpPr>
        <p:spPr>
          <a:xfrm>
            <a:off x="1898349" y="4688298"/>
            <a:ext cx="151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randomly sampled</a:t>
            </a:r>
            <a:endParaRPr lang="zh-TW" altLang="en-US" sz="24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D4070A3-8B89-4BE5-AC7C-D34FAD92C8C8}"/>
              </a:ext>
            </a:extLst>
          </p:cNvPr>
          <p:cNvSpPr txBox="1"/>
          <p:nvPr/>
        </p:nvSpPr>
        <p:spPr>
          <a:xfrm>
            <a:off x="701156" y="3829080"/>
            <a:ext cx="173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Database</a:t>
            </a:r>
            <a:endParaRPr lang="zh-TW" altLang="en-US" sz="2400" dirty="0"/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0A2ECA34-FC12-4D05-B1FC-7B9EA82F89C8}"/>
              </a:ext>
            </a:extLst>
          </p:cNvPr>
          <p:cNvGrpSpPr/>
          <p:nvPr/>
        </p:nvGrpSpPr>
        <p:grpSpPr>
          <a:xfrm>
            <a:off x="674370" y="2584693"/>
            <a:ext cx="1751174" cy="1307774"/>
            <a:chOff x="644126" y="4258170"/>
            <a:chExt cx="3652768" cy="2387400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614645E6-A3B2-474E-A665-A6DDC10A8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D4970D74-AB5C-4AC6-A682-3C2867CF9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4797C96C-D328-4F32-B9A4-F22C28C4F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F5D9BBFA-3AA2-4526-8E21-8E4535273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483678E0-33A7-4DF6-BEC5-BA5190225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30527B2A-973C-4FD1-A36A-1277CD35C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3DD2FBBE-0AE5-498E-930B-B3EA4D133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C9C886ED-D68B-4E2A-8DDF-1FB99A04F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4DC1F014-3799-4E5D-8852-6BC8E786C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E7220688-7E27-4BC5-A163-E84CF778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E3D5204C-C996-4F5C-955A-4CE95E66E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0983F4FD-15A7-4C81-B378-FAD05ACBE29C}"/>
              </a:ext>
            </a:extLst>
          </p:cNvPr>
          <p:cNvSpPr/>
          <p:nvPr/>
        </p:nvSpPr>
        <p:spPr>
          <a:xfrm>
            <a:off x="2510152" y="3061346"/>
            <a:ext cx="1665714" cy="3302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940718-213B-4172-886E-6EFC0CC71B0E}"/>
              </a:ext>
            </a:extLst>
          </p:cNvPr>
          <p:cNvSpPr txBox="1"/>
          <p:nvPr/>
        </p:nvSpPr>
        <p:spPr>
          <a:xfrm>
            <a:off x="445955" y="1889360"/>
            <a:ext cx="845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Step 1</a:t>
            </a:r>
            <a:r>
              <a:rPr lang="en-US" altLang="zh-TW" sz="2800" dirty="0"/>
              <a:t>: Fix generator G, and update discriminator D</a:t>
            </a:r>
            <a:endParaRPr lang="zh-TW" altLang="en-US" sz="2800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A6D8E6F0-E2DE-40AE-A7E5-0FB49582BB3B}"/>
              </a:ext>
            </a:extLst>
          </p:cNvPr>
          <p:cNvSpPr txBox="1"/>
          <p:nvPr/>
        </p:nvSpPr>
        <p:spPr>
          <a:xfrm>
            <a:off x="499297" y="5665873"/>
            <a:ext cx="8346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Discriminator learns to assign high scores to real objects and low scores to generated objects.</a:t>
            </a:r>
            <a:endParaRPr lang="zh-TW" altLang="en-US" sz="2800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BDB145D3-1F08-4826-B7A9-2132143B0E7E}"/>
              </a:ext>
            </a:extLst>
          </p:cNvPr>
          <p:cNvSpPr txBox="1"/>
          <p:nvPr/>
        </p:nvSpPr>
        <p:spPr>
          <a:xfrm>
            <a:off x="5938492" y="4856488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CD7D5E1-F485-0347-A934-74612409B7A6}"/>
              </a:ext>
            </a:extLst>
          </p:cNvPr>
          <p:cNvSpPr txBox="1"/>
          <p:nvPr/>
        </p:nvSpPr>
        <p:spPr>
          <a:xfrm>
            <a:off x="-2812686" y="-35664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/>
              <a:t>Algorithm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of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GAN</a:t>
            </a:r>
            <a:endParaRPr kumimoji="1" lang="zh-CN" altLang="en-US" sz="36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7654D8D-51E4-EB47-91C8-AE4E5CFBBBBF}"/>
              </a:ext>
            </a:extLst>
          </p:cNvPr>
          <p:cNvSpPr/>
          <p:nvPr/>
        </p:nvSpPr>
        <p:spPr>
          <a:xfrm>
            <a:off x="2782568" y="325261"/>
            <a:ext cx="6588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00B0F0"/>
                </a:solidFill>
              </a:rPr>
              <a:t>[Ref:</a:t>
            </a:r>
            <a:r>
              <a:rPr lang="zh-CN" altLang="en-US">
                <a:solidFill>
                  <a:srgbClr val="00B0F0"/>
                </a:solidFill>
              </a:rPr>
              <a:t> http://speech.ee.ntu.edu.tw/~tlkagk/courses_MLDS17.html</a:t>
            </a:r>
            <a:r>
              <a:rPr lang="en-US" altLang="zh-CN">
                <a:solidFill>
                  <a:srgbClr val="00B0F0"/>
                </a:solidFill>
              </a:rPr>
              <a:t>]</a:t>
            </a:r>
            <a:endParaRPr lang="zh-CN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14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 animBg="1"/>
      <p:bldP spid="22" grpId="0" animBg="1"/>
      <p:bldP spid="23" grpId="0"/>
      <p:bldP spid="30" grpId="0" animBg="1"/>
      <p:bldP spid="31" grpId="0" animBg="1"/>
      <p:bldP spid="32" grpId="0" animBg="1"/>
      <p:bldP spid="3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8" grpId="0"/>
      <p:bldP spid="2" grpId="0"/>
      <p:bldP spid="6" grpId="0" animBg="1"/>
      <p:bldP spid="8" grpId="0"/>
      <p:bldP spid="84" grpId="0"/>
      <p:bldP spid="8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359928-D5FA-8B4E-A700-110084662C16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/>
              <a:t>Thinking…</a:t>
            </a:r>
            <a:endParaRPr kumimoji="1" lang="zh-CN" altLang="en-US" sz="360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5F2DAFD-94AA-8947-B2A4-7ED9B62B1974}"/>
              </a:ext>
            </a:extLst>
          </p:cNvPr>
          <p:cNvGrpSpPr/>
          <p:nvPr/>
        </p:nvGrpSpPr>
        <p:grpSpPr>
          <a:xfrm>
            <a:off x="2021660" y="2040801"/>
            <a:ext cx="4712636" cy="1013943"/>
            <a:chOff x="1097075" y="1715752"/>
            <a:chExt cx="4153658" cy="893676"/>
          </a:xfrm>
        </p:grpSpPr>
        <p:sp>
          <p:nvSpPr>
            <p:cNvPr id="12" name="文字方塊 51">
              <a:extLst>
                <a:ext uri="{FF2B5EF4-FFF2-40B4-BE49-F238E27FC236}">
                  <a16:creationId xmlns:a16="http://schemas.microsoft.com/office/drawing/2014/main" id="{1A907B78-E4D3-5D48-BE5A-3A0573B40822}"/>
                </a:ext>
              </a:extLst>
            </p:cNvPr>
            <p:cNvSpPr txBox="1"/>
            <p:nvPr/>
          </p:nvSpPr>
          <p:spPr>
            <a:xfrm>
              <a:off x="5043172" y="2190088"/>
              <a:ext cx="207561" cy="4001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0</a:t>
              </a:r>
              <a:endParaRPr lang="zh-TW" altLang="en-US" sz="2000" dirty="0"/>
            </a:p>
          </p:txBody>
        </p:sp>
        <p:sp>
          <p:nvSpPr>
            <p:cNvPr id="13" name="文字方塊 49">
              <a:extLst>
                <a:ext uri="{FF2B5EF4-FFF2-40B4-BE49-F238E27FC236}">
                  <a16:creationId xmlns:a16="http://schemas.microsoft.com/office/drawing/2014/main" id="{59CA3718-8A2D-714E-973B-2B5D49145D40}"/>
                </a:ext>
              </a:extLst>
            </p:cNvPr>
            <p:cNvSpPr txBox="1"/>
            <p:nvPr/>
          </p:nvSpPr>
          <p:spPr>
            <a:xfrm>
              <a:off x="5031203" y="1742988"/>
              <a:ext cx="202789" cy="400110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1</a:t>
              </a:r>
              <a:endParaRPr lang="zh-TW" altLang="en-US" sz="200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A28303-829C-2A42-81BE-BA1E0C63A576}"/>
                </a:ext>
              </a:extLst>
            </p:cNvPr>
            <p:cNvSpPr/>
            <p:nvPr/>
          </p:nvSpPr>
          <p:spPr>
            <a:xfrm>
              <a:off x="3541808" y="1727335"/>
              <a:ext cx="728432" cy="865637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4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altLang="zh-TW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B0EAA75-B917-4949-B2FB-1A093DB6DE0D}"/>
                </a:ext>
              </a:extLst>
            </p:cNvPr>
            <p:cNvSpPr/>
            <p:nvPr/>
          </p:nvSpPr>
          <p:spPr>
            <a:xfrm>
              <a:off x="1825179" y="1715752"/>
              <a:ext cx="728432" cy="86563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altLang="zh-CN"/>
            </a:p>
          </p:txBody>
        </p:sp>
        <p:sp>
          <p:nvSpPr>
            <p:cNvPr id="16" name="右箭头 15">
              <a:extLst>
                <a:ext uri="{FF2B5EF4-FFF2-40B4-BE49-F238E27FC236}">
                  <a16:creationId xmlns:a16="http://schemas.microsoft.com/office/drawing/2014/main" id="{E0749615-DDA0-CB40-ABED-5EEA2F2BE821}"/>
                </a:ext>
              </a:extLst>
            </p:cNvPr>
            <p:cNvSpPr/>
            <p:nvPr/>
          </p:nvSpPr>
          <p:spPr>
            <a:xfrm>
              <a:off x="1616595" y="2025237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右箭头 16">
              <a:extLst>
                <a:ext uri="{FF2B5EF4-FFF2-40B4-BE49-F238E27FC236}">
                  <a16:creationId xmlns:a16="http://schemas.microsoft.com/office/drawing/2014/main" id="{C6E3FB16-7540-1340-A995-6907D7C247EF}"/>
                </a:ext>
              </a:extLst>
            </p:cNvPr>
            <p:cNvSpPr/>
            <p:nvPr/>
          </p:nvSpPr>
          <p:spPr>
            <a:xfrm>
              <a:off x="2585758" y="2059580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右箭头 17">
              <a:extLst>
                <a:ext uri="{FF2B5EF4-FFF2-40B4-BE49-F238E27FC236}">
                  <a16:creationId xmlns:a16="http://schemas.microsoft.com/office/drawing/2014/main" id="{C538B265-DA16-9648-9253-BCFC288F994A}"/>
                </a:ext>
              </a:extLst>
            </p:cNvPr>
            <p:cNvSpPr/>
            <p:nvPr/>
          </p:nvSpPr>
          <p:spPr>
            <a:xfrm>
              <a:off x="4294691" y="2068358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EF45BB6-EEDB-F545-808B-F0588E03B2C9}"/>
                </a:ext>
              </a:extLst>
            </p:cNvPr>
            <p:cNvSpPr/>
            <p:nvPr/>
          </p:nvSpPr>
          <p:spPr>
            <a:xfrm>
              <a:off x="1097075" y="2222161"/>
              <a:ext cx="474759" cy="37914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t</a:t>
              </a:r>
              <a:endParaRPr lang="zh-TW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96B4889-1667-D848-AB1B-C2EBDE275922}"/>
                </a:ext>
              </a:extLst>
            </p:cNvPr>
            <p:cNvSpPr/>
            <p:nvPr/>
          </p:nvSpPr>
          <p:spPr>
            <a:xfrm>
              <a:off x="2799745" y="2230279"/>
              <a:ext cx="474759" cy="37914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t</a:t>
              </a:r>
              <a:endParaRPr lang="zh-TW" altLang="en-US" dirty="0"/>
            </a:p>
          </p:txBody>
        </p:sp>
        <p:sp>
          <p:nvSpPr>
            <p:cNvPr id="21" name="文字方塊 41">
              <a:extLst>
                <a:ext uri="{FF2B5EF4-FFF2-40B4-BE49-F238E27FC236}">
                  <a16:creationId xmlns:a16="http://schemas.microsoft.com/office/drawing/2014/main" id="{C5C837B7-128F-2D48-B955-9F6AC6894C22}"/>
                </a:ext>
              </a:extLst>
            </p:cNvPr>
            <p:cNvSpPr txBox="1"/>
            <p:nvPr/>
          </p:nvSpPr>
          <p:spPr>
            <a:xfrm>
              <a:off x="2799745" y="1729622"/>
              <a:ext cx="474759" cy="37914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x</a:t>
              </a:r>
              <a:r>
                <a:rPr lang="zh-CN" altLang="en-US" dirty="0"/>
                <a:t> </a:t>
              </a:r>
              <a:endParaRPr lang="zh-TW" altLang="en-US" dirty="0"/>
            </a:p>
          </p:txBody>
        </p:sp>
        <p:sp>
          <p:nvSpPr>
            <p:cNvPr id="22" name="右箭头 21">
              <a:extLst>
                <a:ext uri="{FF2B5EF4-FFF2-40B4-BE49-F238E27FC236}">
                  <a16:creationId xmlns:a16="http://schemas.microsoft.com/office/drawing/2014/main" id="{C975604A-E88A-F046-89B5-A9B75A34DF16}"/>
                </a:ext>
              </a:extLst>
            </p:cNvPr>
            <p:cNvSpPr/>
            <p:nvPr/>
          </p:nvSpPr>
          <p:spPr>
            <a:xfrm>
              <a:off x="3327898" y="2074264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字方塊 41">
              <a:extLst>
                <a:ext uri="{FF2B5EF4-FFF2-40B4-BE49-F238E27FC236}">
                  <a16:creationId xmlns:a16="http://schemas.microsoft.com/office/drawing/2014/main" id="{F438D22B-1545-414B-99BD-E25AEA28DF15}"/>
                </a:ext>
              </a:extLst>
            </p:cNvPr>
            <p:cNvSpPr txBox="1"/>
            <p:nvPr/>
          </p:nvSpPr>
          <p:spPr>
            <a:xfrm>
              <a:off x="1099706" y="1719643"/>
              <a:ext cx="474759" cy="37914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z</a:t>
              </a:r>
              <a:r>
                <a:rPr lang="zh-CN" altLang="en-US" dirty="0"/>
                <a:t> </a:t>
              </a:r>
              <a:endParaRPr lang="zh-TW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8C70E3E-ACA8-EF45-840B-455162B0B149}"/>
                </a:ext>
              </a:extLst>
            </p:cNvPr>
            <p:cNvSpPr txBox="1"/>
            <p:nvPr/>
          </p:nvSpPr>
          <p:spPr>
            <a:xfrm>
              <a:off x="4477935" y="2009035"/>
              <a:ext cx="724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scalar</a:t>
              </a:r>
              <a:endParaRPr kumimoji="1"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2E2E105-A2A0-3843-B045-0C0EE218E1F7}"/>
              </a:ext>
            </a:extLst>
          </p:cNvPr>
          <p:cNvSpPr txBox="1"/>
          <p:nvPr/>
        </p:nvSpPr>
        <p:spPr>
          <a:xfrm>
            <a:off x="978945" y="1112067"/>
            <a:ext cx="6139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Have</a:t>
            </a:r>
            <a:r>
              <a:rPr kumimoji="1" lang="zh-CN" altLang="en-US" sz="2400"/>
              <a:t> </a:t>
            </a:r>
            <a:r>
              <a:rPr kumimoji="1" lang="en-US" altLang="zh-CN" sz="2400"/>
              <a:t>some</a:t>
            </a:r>
            <a:r>
              <a:rPr kumimoji="1" lang="zh-CN" altLang="en-US" sz="2400"/>
              <a:t> </a:t>
            </a:r>
            <a:r>
              <a:rPr kumimoji="1" lang="en-US" altLang="zh-CN" sz="2400"/>
              <a:t>improvements</a:t>
            </a:r>
            <a:r>
              <a:rPr kumimoji="1" lang="zh-CN" altLang="en-US" sz="2400"/>
              <a:t> </a:t>
            </a:r>
            <a:r>
              <a:rPr kumimoji="1" lang="en-US" altLang="zh-CN" sz="2400"/>
              <a:t>on</a:t>
            </a:r>
            <a:r>
              <a:rPr kumimoji="1" lang="zh-CN" altLang="en-US" sz="2400"/>
              <a:t> </a:t>
            </a:r>
            <a:r>
              <a:rPr kumimoji="1" lang="en-US" altLang="zh-CN" sz="2400"/>
              <a:t>the</a:t>
            </a:r>
            <a:r>
              <a:rPr kumimoji="1" lang="zh-CN" altLang="en-US" sz="2400"/>
              <a:t> </a:t>
            </a:r>
            <a:r>
              <a:rPr kumimoji="1" lang="en-US" altLang="zh-CN" sz="2400"/>
              <a:t>structure</a:t>
            </a:r>
            <a:r>
              <a:rPr kumimoji="1" lang="zh-CN" altLang="en-US" sz="2400"/>
              <a:t>？ </a:t>
            </a:r>
          </a:p>
        </p:txBody>
      </p:sp>
    </p:spTree>
    <p:extLst>
      <p:ext uri="{BB962C8B-B14F-4D97-AF65-F5344CB8AC3E}">
        <p14:creationId xmlns:p14="http://schemas.microsoft.com/office/powerpoint/2010/main" val="37595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359928-D5FA-8B4E-A700-110084662C16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/>
              <a:t>Thinking…</a:t>
            </a:r>
            <a:endParaRPr kumimoji="1" lang="zh-CN" altLang="en-US" sz="360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5F2DAFD-94AA-8947-B2A4-7ED9B62B1974}"/>
              </a:ext>
            </a:extLst>
          </p:cNvPr>
          <p:cNvGrpSpPr/>
          <p:nvPr/>
        </p:nvGrpSpPr>
        <p:grpSpPr>
          <a:xfrm>
            <a:off x="2021660" y="2040801"/>
            <a:ext cx="4712636" cy="1013943"/>
            <a:chOff x="1097075" y="1715752"/>
            <a:chExt cx="4153658" cy="893676"/>
          </a:xfrm>
        </p:grpSpPr>
        <p:sp>
          <p:nvSpPr>
            <p:cNvPr id="12" name="文字方塊 51">
              <a:extLst>
                <a:ext uri="{FF2B5EF4-FFF2-40B4-BE49-F238E27FC236}">
                  <a16:creationId xmlns:a16="http://schemas.microsoft.com/office/drawing/2014/main" id="{1A907B78-E4D3-5D48-BE5A-3A0573B40822}"/>
                </a:ext>
              </a:extLst>
            </p:cNvPr>
            <p:cNvSpPr txBox="1"/>
            <p:nvPr/>
          </p:nvSpPr>
          <p:spPr>
            <a:xfrm>
              <a:off x="5043172" y="2190088"/>
              <a:ext cx="207561" cy="4001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0</a:t>
              </a:r>
              <a:endParaRPr lang="zh-TW" altLang="en-US" sz="2000" dirty="0"/>
            </a:p>
          </p:txBody>
        </p:sp>
        <p:sp>
          <p:nvSpPr>
            <p:cNvPr id="13" name="文字方塊 49">
              <a:extLst>
                <a:ext uri="{FF2B5EF4-FFF2-40B4-BE49-F238E27FC236}">
                  <a16:creationId xmlns:a16="http://schemas.microsoft.com/office/drawing/2014/main" id="{59CA3718-8A2D-714E-973B-2B5D49145D40}"/>
                </a:ext>
              </a:extLst>
            </p:cNvPr>
            <p:cNvSpPr txBox="1"/>
            <p:nvPr/>
          </p:nvSpPr>
          <p:spPr>
            <a:xfrm>
              <a:off x="5031203" y="1742988"/>
              <a:ext cx="202789" cy="400110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1</a:t>
              </a:r>
              <a:endParaRPr lang="zh-TW" altLang="en-US" sz="200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A28303-829C-2A42-81BE-BA1E0C63A576}"/>
                </a:ext>
              </a:extLst>
            </p:cNvPr>
            <p:cNvSpPr/>
            <p:nvPr/>
          </p:nvSpPr>
          <p:spPr>
            <a:xfrm>
              <a:off x="3541808" y="1727335"/>
              <a:ext cx="728432" cy="865637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4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altLang="zh-TW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B0EAA75-B917-4949-B2FB-1A093DB6DE0D}"/>
                </a:ext>
              </a:extLst>
            </p:cNvPr>
            <p:cNvSpPr/>
            <p:nvPr/>
          </p:nvSpPr>
          <p:spPr>
            <a:xfrm>
              <a:off x="1825179" y="1715752"/>
              <a:ext cx="728432" cy="86563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altLang="zh-CN"/>
            </a:p>
          </p:txBody>
        </p:sp>
        <p:sp>
          <p:nvSpPr>
            <p:cNvPr id="16" name="右箭头 15">
              <a:extLst>
                <a:ext uri="{FF2B5EF4-FFF2-40B4-BE49-F238E27FC236}">
                  <a16:creationId xmlns:a16="http://schemas.microsoft.com/office/drawing/2014/main" id="{E0749615-DDA0-CB40-ABED-5EEA2F2BE821}"/>
                </a:ext>
              </a:extLst>
            </p:cNvPr>
            <p:cNvSpPr/>
            <p:nvPr/>
          </p:nvSpPr>
          <p:spPr>
            <a:xfrm>
              <a:off x="1616595" y="2025237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右箭头 16">
              <a:extLst>
                <a:ext uri="{FF2B5EF4-FFF2-40B4-BE49-F238E27FC236}">
                  <a16:creationId xmlns:a16="http://schemas.microsoft.com/office/drawing/2014/main" id="{C6E3FB16-7540-1340-A995-6907D7C247EF}"/>
                </a:ext>
              </a:extLst>
            </p:cNvPr>
            <p:cNvSpPr/>
            <p:nvPr/>
          </p:nvSpPr>
          <p:spPr>
            <a:xfrm>
              <a:off x="2585758" y="2059580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右箭头 17">
              <a:extLst>
                <a:ext uri="{FF2B5EF4-FFF2-40B4-BE49-F238E27FC236}">
                  <a16:creationId xmlns:a16="http://schemas.microsoft.com/office/drawing/2014/main" id="{C538B265-DA16-9648-9253-BCFC288F994A}"/>
                </a:ext>
              </a:extLst>
            </p:cNvPr>
            <p:cNvSpPr/>
            <p:nvPr/>
          </p:nvSpPr>
          <p:spPr>
            <a:xfrm>
              <a:off x="4294691" y="2068358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EF45BB6-EEDB-F545-808B-F0588E03B2C9}"/>
                </a:ext>
              </a:extLst>
            </p:cNvPr>
            <p:cNvSpPr/>
            <p:nvPr/>
          </p:nvSpPr>
          <p:spPr>
            <a:xfrm>
              <a:off x="1097075" y="2222161"/>
              <a:ext cx="474759" cy="37914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t</a:t>
              </a:r>
              <a:endParaRPr lang="zh-TW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96B4889-1667-D848-AB1B-C2EBDE275922}"/>
                </a:ext>
              </a:extLst>
            </p:cNvPr>
            <p:cNvSpPr/>
            <p:nvPr/>
          </p:nvSpPr>
          <p:spPr>
            <a:xfrm>
              <a:off x="2799745" y="2230279"/>
              <a:ext cx="474759" cy="37914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t</a:t>
              </a:r>
              <a:endParaRPr lang="zh-TW" altLang="en-US" dirty="0"/>
            </a:p>
          </p:txBody>
        </p:sp>
        <p:sp>
          <p:nvSpPr>
            <p:cNvPr id="21" name="文字方塊 41">
              <a:extLst>
                <a:ext uri="{FF2B5EF4-FFF2-40B4-BE49-F238E27FC236}">
                  <a16:creationId xmlns:a16="http://schemas.microsoft.com/office/drawing/2014/main" id="{C5C837B7-128F-2D48-B955-9F6AC6894C22}"/>
                </a:ext>
              </a:extLst>
            </p:cNvPr>
            <p:cNvSpPr txBox="1"/>
            <p:nvPr/>
          </p:nvSpPr>
          <p:spPr>
            <a:xfrm>
              <a:off x="2799745" y="1729622"/>
              <a:ext cx="474759" cy="37914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x</a:t>
              </a:r>
              <a:r>
                <a:rPr lang="zh-CN" altLang="en-US" dirty="0"/>
                <a:t> </a:t>
              </a:r>
              <a:endParaRPr lang="zh-TW" altLang="en-US" dirty="0"/>
            </a:p>
          </p:txBody>
        </p:sp>
        <p:sp>
          <p:nvSpPr>
            <p:cNvPr id="22" name="右箭头 21">
              <a:extLst>
                <a:ext uri="{FF2B5EF4-FFF2-40B4-BE49-F238E27FC236}">
                  <a16:creationId xmlns:a16="http://schemas.microsoft.com/office/drawing/2014/main" id="{C975604A-E88A-F046-89B5-A9B75A34DF16}"/>
                </a:ext>
              </a:extLst>
            </p:cNvPr>
            <p:cNvSpPr/>
            <p:nvPr/>
          </p:nvSpPr>
          <p:spPr>
            <a:xfrm>
              <a:off x="3327898" y="2074264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字方塊 41">
              <a:extLst>
                <a:ext uri="{FF2B5EF4-FFF2-40B4-BE49-F238E27FC236}">
                  <a16:creationId xmlns:a16="http://schemas.microsoft.com/office/drawing/2014/main" id="{F438D22B-1545-414B-99BD-E25AEA28DF15}"/>
                </a:ext>
              </a:extLst>
            </p:cNvPr>
            <p:cNvSpPr txBox="1"/>
            <p:nvPr/>
          </p:nvSpPr>
          <p:spPr>
            <a:xfrm>
              <a:off x="1099706" y="1719643"/>
              <a:ext cx="474759" cy="37914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z</a:t>
              </a:r>
              <a:r>
                <a:rPr lang="zh-CN" altLang="en-US" dirty="0"/>
                <a:t> </a:t>
              </a:r>
              <a:endParaRPr lang="zh-TW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8C70E3E-ACA8-EF45-840B-455162B0B149}"/>
                </a:ext>
              </a:extLst>
            </p:cNvPr>
            <p:cNvSpPr txBox="1"/>
            <p:nvPr/>
          </p:nvSpPr>
          <p:spPr>
            <a:xfrm>
              <a:off x="4477935" y="2009035"/>
              <a:ext cx="724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scalar</a:t>
              </a:r>
              <a:endParaRPr kumimoji="1"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2E2E105-A2A0-3843-B045-0C0EE218E1F7}"/>
              </a:ext>
            </a:extLst>
          </p:cNvPr>
          <p:cNvSpPr txBox="1"/>
          <p:nvPr/>
        </p:nvSpPr>
        <p:spPr>
          <a:xfrm>
            <a:off x="978945" y="1112067"/>
            <a:ext cx="6139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Have</a:t>
            </a:r>
            <a:r>
              <a:rPr kumimoji="1" lang="zh-CN" altLang="en-US" sz="2400"/>
              <a:t> </a:t>
            </a:r>
            <a:r>
              <a:rPr kumimoji="1" lang="en-US" altLang="zh-CN" sz="2400"/>
              <a:t>some</a:t>
            </a:r>
            <a:r>
              <a:rPr kumimoji="1" lang="zh-CN" altLang="en-US" sz="2400"/>
              <a:t> </a:t>
            </a:r>
            <a:r>
              <a:rPr kumimoji="1" lang="en-US" altLang="zh-CN" sz="2400"/>
              <a:t>improvements</a:t>
            </a:r>
            <a:r>
              <a:rPr kumimoji="1" lang="zh-CN" altLang="en-US" sz="2400"/>
              <a:t> </a:t>
            </a:r>
            <a:r>
              <a:rPr kumimoji="1" lang="en-US" altLang="zh-CN" sz="2400"/>
              <a:t>on</a:t>
            </a:r>
            <a:r>
              <a:rPr kumimoji="1" lang="zh-CN" altLang="en-US" sz="2400"/>
              <a:t> </a:t>
            </a:r>
            <a:r>
              <a:rPr kumimoji="1" lang="en-US" altLang="zh-CN" sz="2400"/>
              <a:t>the</a:t>
            </a:r>
            <a:r>
              <a:rPr kumimoji="1" lang="zh-CN" altLang="en-US" sz="2400"/>
              <a:t> </a:t>
            </a:r>
            <a:r>
              <a:rPr kumimoji="1" lang="en-US" altLang="zh-CN" sz="2400"/>
              <a:t>structure</a:t>
            </a:r>
            <a:r>
              <a:rPr kumimoji="1" lang="zh-CN" altLang="en-US" sz="2400"/>
              <a:t>？ 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C15285F-A61C-7043-9D2E-C2559A9C75C6}"/>
              </a:ext>
            </a:extLst>
          </p:cNvPr>
          <p:cNvGrpSpPr/>
          <p:nvPr/>
        </p:nvGrpSpPr>
        <p:grpSpPr>
          <a:xfrm>
            <a:off x="2021660" y="3342517"/>
            <a:ext cx="2710403" cy="1013943"/>
            <a:chOff x="1097075" y="1715752"/>
            <a:chExt cx="2388915" cy="893676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BD468ED-176B-EE49-9887-CF997B612377}"/>
                </a:ext>
              </a:extLst>
            </p:cNvPr>
            <p:cNvSpPr/>
            <p:nvPr/>
          </p:nvSpPr>
          <p:spPr>
            <a:xfrm>
              <a:off x="1825179" y="1715752"/>
              <a:ext cx="728432" cy="86563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altLang="zh-CN"/>
            </a:p>
          </p:txBody>
        </p:sp>
        <p:sp>
          <p:nvSpPr>
            <p:cNvPr id="50" name="右箭头 49">
              <a:extLst>
                <a:ext uri="{FF2B5EF4-FFF2-40B4-BE49-F238E27FC236}">
                  <a16:creationId xmlns:a16="http://schemas.microsoft.com/office/drawing/2014/main" id="{66267971-E7E7-3D4C-8DDD-E5C20F403F9B}"/>
                </a:ext>
              </a:extLst>
            </p:cNvPr>
            <p:cNvSpPr/>
            <p:nvPr/>
          </p:nvSpPr>
          <p:spPr>
            <a:xfrm>
              <a:off x="1616595" y="2025237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右箭头 50">
              <a:extLst>
                <a:ext uri="{FF2B5EF4-FFF2-40B4-BE49-F238E27FC236}">
                  <a16:creationId xmlns:a16="http://schemas.microsoft.com/office/drawing/2014/main" id="{BF632946-59E1-0A47-8E0A-A567577C0772}"/>
                </a:ext>
              </a:extLst>
            </p:cNvPr>
            <p:cNvSpPr/>
            <p:nvPr/>
          </p:nvSpPr>
          <p:spPr>
            <a:xfrm>
              <a:off x="2585758" y="2059580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15250CB-BE97-9F4F-B90D-052ABBB24222}"/>
                </a:ext>
              </a:extLst>
            </p:cNvPr>
            <p:cNvSpPr/>
            <p:nvPr/>
          </p:nvSpPr>
          <p:spPr>
            <a:xfrm>
              <a:off x="1097075" y="2222161"/>
              <a:ext cx="474759" cy="37914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t</a:t>
              </a:r>
              <a:endParaRPr lang="zh-TW" altLang="en-US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1F437041-B81E-E448-83CC-61BB20D55669}"/>
                </a:ext>
              </a:extLst>
            </p:cNvPr>
            <p:cNvSpPr/>
            <p:nvPr/>
          </p:nvSpPr>
          <p:spPr>
            <a:xfrm>
              <a:off x="2799745" y="2230279"/>
              <a:ext cx="474759" cy="37914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t</a:t>
              </a:r>
              <a:endParaRPr lang="zh-TW" altLang="en-US" dirty="0"/>
            </a:p>
          </p:txBody>
        </p:sp>
        <p:sp>
          <p:nvSpPr>
            <p:cNvPr id="55" name="文字方塊 41">
              <a:extLst>
                <a:ext uri="{FF2B5EF4-FFF2-40B4-BE49-F238E27FC236}">
                  <a16:creationId xmlns:a16="http://schemas.microsoft.com/office/drawing/2014/main" id="{41DD4448-53AB-9F4A-BB36-1D8B6678184B}"/>
                </a:ext>
              </a:extLst>
            </p:cNvPr>
            <p:cNvSpPr txBox="1"/>
            <p:nvPr/>
          </p:nvSpPr>
          <p:spPr>
            <a:xfrm>
              <a:off x="2799745" y="1729622"/>
              <a:ext cx="474759" cy="37914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x</a:t>
              </a:r>
              <a:r>
                <a:rPr lang="zh-CN" altLang="en-US" dirty="0"/>
                <a:t> </a:t>
              </a:r>
              <a:endParaRPr lang="zh-TW" altLang="en-US" dirty="0"/>
            </a:p>
          </p:txBody>
        </p:sp>
        <p:sp>
          <p:nvSpPr>
            <p:cNvPr id="56" name="右箭头 55">
              <a:extLst>
                <a:ext uri="{FF2B5EF4-FFF2-40B4-BE49-F238E27FC236}">
                  <a16:creationId xmlns:a16="http://schemas.microsoft.com/office/drawing/2014/main" id="{248BFC7F-10B7-B34D-8223-6D19A4FE9D5C}"/>
                </a:ext>
              </a:extLst>
            </p:cNvPr>
            <p:cNvSpPr/>
            <p:nvPr/>
          </p:nvSpPr>
          <p:spPr>
            <a:xfrm rot="3243552">
              <a:off x="3296592" y="2135627"/>
              <a:ext cx="236389" cy="14240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文字方塊 41">
              <a:extLst>
                <a:ext uri="{FF2B5EF4-FFF2-40B4-BE49-F238E27FC236}">
                  <a16:creationId xmlns:a16="http://schemas.microsoft.com/office/drawing/2014/main" id="{BBF7581B-F641-BC4D-A998-11BA558E072A}"/>
                </a:ext>
              </a:extLst>
            </p:cNvPr>
            <p:cNvSpPr txBox="1"/>
            <p:nvPr/>
          </p:nvSpPr>
          <p:spPr>
            <a:xfrm>
              <a:off x="1099706" y="1719643"/>
              <a:ext cx="474759" cy="37914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z</a:t>
              </a:r>
              <a:r>
                <a:rPr lang="zh-CN" altLang="en-US" dirty="0"/>
                <a:t> </a:t>
              </a:r>
              <a:endParaRPr lang="zh-TW" altLang="en-US" dirty="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511A86C-97FE-F24A-A998-01594238D911}"/>
              </a:ext>
            </a:extLst>
          </p:cNvPr>
          <p:cNvGrpSpPr/>
          <p:nvPr/>
        </p:nvGrpSpPr>
        <p:grpSpPr>
          <a:xfrm>
            <a:off x="2021660" y="4397342"/>
            <a:ext cx="4721377" cy="1013943"/>
            <a:chOff x="1097075" y="1715752"/>
            <a:chExt cx="4161362" cy="893676"/>
          </a:xfrm>
        </p:grpSpPr>
        <p:sp>
          <p:nvSpPr>
            <p:cNvPr id="62" name="文字方塊 51">
              <a:extLst>
                <a:ext uri="{FF2B5EF4-FFF2-40B4-BE49-F238E27FC236}">
                  <a16:creationId xmlns:a16="http://schemas.microsoft.com/office/drawing/2014/main" id="{04EBF75F-1E0B-F042-91D6-FE9A9FF0D49C}"/>
                </a:ext>
              </a:extLst>
            </p:cNvPr>
            <p:cNvSpPr txBox="1"/>
            <p:nvPr/>
          </p:nvSpPr>
          <p:spPr>
            <a:xfrm>
              <a:off x="5043172" y="2190088"/>
              <a:ext cx="207561" cy="4001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0</a:t>
              </a:r>
              <a:endParaRPr lang="zh-TW" altLang="en-US" sz="2000" dirty="0"/>
            </a:p>
          </p:txBody>
        </p:sp>
        <p:sp>
          <p:nvSpPr>
            <p:cNvPr id="63" name="文字方塊 49">
              <a:extLst>
                <a:ext uri="{FF2B5EF4-FFF2-40B4-BE49-F238E27FC236}">
                  <a16:creationId xmlns:a16="http://schemas.microsoft.com/office/drawing/2014/main" id="{95EF9631-64BD-7344-AD78-6F0C4CC369B3}"/>
                </a:ext>
              </a:extLst>
            </p:cNvPr>
            <p:cNvSpPr txBox="1"/>
            <p:nvPr/>
          </p:nvSpPr>
          <p:spPr>
            <a:xfrm>
              <a:off x="5031203" y="1742988"/>
              <a:ext cx="227234" cy="352652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1</a:t>
              </a:r>
              <a:endParaRPr lang="zh-TW" altLang="en-US" sz="2000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0BECAE0-6B3E-3343-9053-FF3D60271A1F}"/>
                </a:ext>
              </a:extLst>
            </p:cNvPr>
            <p:cNvSpPr/>
            <p:nvPr/>
          </p:nvSpPr>
          <p:spPr>
            <a:xfrm>
              <a:off x="3541808" y="1727335"/>
              <a:ext cx="728432" cy="865637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4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altLang="zh-TW" dirty="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8556FE57-0B49-304E-88CD-F2A115BD86EC}"/>
                </a:ext>
              </a:extLst>
            </p:cNvPr>
            <p:cNvSpPr/>
            <p:nvPr/>
          </p:nvSpPr>
          <p:spPr>
            <a:xfrm>
              <a:off x="1825179" y="1715752"/>
              <a:ext cx="728432" cy="86563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altLang="zh-CN"/>
            </a:p>
          </p:txBody>
        </p:sp>
        <p:sp>
          <p:nvSpPr>
            <p:cNvPr id="66" name="右箭头 65">
              <a:extLst>
                <a:ext uri="{FF2B5EF4-FFF2-40B4-BE49-F238E27FC236}">
                  <a16:creationId xmlns:a16="http://schemas.microsoft.com/office/drawing/2014/main" id="{00FB9E43-C0F7-0945-83FE-5036FF7022D4}"/>
                </a:ext>
              </a:extLst>
            </p:cNvPr>
            <p:cNvSpPr/>
            <p:nvPr/>
          </p:nvSpPr>
          <p:spPr>
            <a:xfrm>
              <a:off x="1616595" y="2025237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右箭头 66">
              <a:extLst>
                <a:ext uri="{FF2B5EF4-FFF2-40B4-BE49-F238E27FC236}">
                  <a16:creationId xmlns:a16="http://schemas.microsoft.com/office/drawing/2014/main" id="{234C37DD-4F92-F64F-BA12-CFE2A8EB7927}"/>
                </a:ext>
              </a:extLst>
            </p:cNvPr>
            <p:cNvSpPr/>
            <p:nvPr/>
          </p:nvSpPr>
          <p:spPr>
            <a:xfrm>
              <a:off x="2585758" y="2059580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右箭头 67">
              <a:extLst>
                <a:ext uri="{FF2B5EF4-FFF2-40B4-BE49-F238E27FC236}">
                  <a16:creationId xmlns:a16="http://schemas.microsoft.com/office/drawing/2014/main" id="{47E75078-3181-D749-A5A0-6B9BF8D65B1A}"/>
                </a:ext>
              </a:extLst>
            </p:cNvPr>
            <p:cNvSpPr/>
            <p:nvPr/>
          </p:nvSpPr>
          <p:spPr>
            <a:xfrm>
              <a:off x="4294691" y="2068358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DFCC40FD-CBB9-CE4F-9E99-6C76E0DFE477}"/>
                </a:ext>
              </a:extLst>
            </p:cNvPr>
            <p:cNvSpPr/>
            <p:nvPr/>
          </p:nvSpPr>
          <p:spPr>
            <a:xfrm>
              <a:off x="1097075" y="2222161"/>
              <a:ext cx="474759" cy="37914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t</a:t>
              </a:r>
              <a:endParaRPr lang="zh-TW" altLang="en-US" dirty="0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C78C8548-B403-7547-84A7-88E32ECA1DC6}"/>
                </a:ext>
              </a:extLst>
            </p:cNvPr>
            <p:cNvSpPr/>
            <p:nvPr/>
          </p:nvSpPr>
          <p:spPr>
            <a:xfrm>
              <a:off x="2799745" y="2230279"/>
              <a:ext cx="474759" cy="37914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t</a:t>
              </a:r>
              <a:endParaRPr lang="zh-TW" altLang="en-US" dirty="0"/>
            </a:p>
          </p:txBody>
        </p:sp>
        <p:sp>
          <p:nvSpPr>
            <p:cNvPr id="71" name="文字方塊 41">
              <a:extLst>
                <a:ext uri="{FF2B5EF4-FFF2-40B4-BE49-F238E27FC236}">
                  <a16:creationId xmlns:a16="http://schemas.microsoft.com/office/drawing/2014/main" id="{109FE138-DF4E-3641-BF28-3592039DBC95}"/>
                </a:ext>
              </a:extLst>
            </p:cNvPr>
            <p:cNvSpPr txBox="1"/>
            <p:nvPr/>
          </p:nvSpPr>
          <p:spPr>
            <a:xfrm>
              <a:off x="2799745" y="1729622"/>
              <a:ext cx="474759" cy="37914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x</a:t>
              </a:r>
              <a:r>
                <a:rPr lang="zh-CN" altLang="en-US" dirty="0"/>
                <a:t> </a:t>
              </a:r>
              <a:endParaRPr lang="zh-TW" altLang="en-US" dirty="0"/>
            </a:p>
          </p:txBody>
        </p:sp>
        <p:sp>
          <p:nvSpPr>
            <p:cNvPr id="72" name="右箭头 71">
              <a:extLst>
                <a:ext uri="{FF2B5EF4-FFF2-40B4-BE49-F238E27FC236}">
                  <a16:creationId xmlns:a16="http://schemas.microsoft.com/office/drawing/2014/main" id="{717CEFCD-E9A9-A147-BCC2-005E1D054B95}"/>
                </a:ext>
              </a:extLst>
            </p:cNvPr>
            <p:cNvSpPr/>
            <p:nvPr/>
          </p:nvSpPr>
          <p:spPr>
            <a:xfrm>
              <a:off x="3327898" y="2074264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文字方塊 41">
              <a:extLst>
                <a:ext uri="{FF2B5EF4-FFF2-40B4-BE49-F238E27FC236}">
                  <a16:creationId xmlns:a16="http://schemas.microsoft.com/office/drawing/2014/main" id="{D636FCB0-DBB3-0744-A50A-0075FA4B5014}"/>
                </a:ext>
              </a:extLst>
            </p:cNvPr>
            <p:cNvSpPr txBox="1"/>
            <p:nvPr/>
          </p:nvSpPr>
          <p:spPr>
            <a:xfrm>
              <a:off x="1099706" y="1719643"/>
              <a:ext cx="474759" cy="37914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z</a:t>
              </a:r>
              <a:r>
                <a:rPr lang="zh-CN" altLang="en-US" dirty="0"/>
                <a:t> </a:t>
              </a:r>
              <a:endParaRPr lang="zh-TW" altLang="en-US" dirty="0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5A4A46DB-67C4-CF44-BBB1-D04A26354B84}"/>
                </a:ext>
              </a:extLst>
            </p:cNvPr>
            <p:cNvSpPr txBox="1"/>
            <p:nvPr/>
          </p:nvSpPr>
          <p:spPr>
            <a:xfrm>
              <a:off x="4477935" y="2009035"/>
              <a:ext cx="724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scalar</a:t>
              </a:r>
              <a:endParaRPr kumimoji="1"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B3EF7F43-6D32-8A4F-988E-8A498F6FE452}"/>
              </a:ext>
            </a:extLst>
          </p:cNvPr>
          <p:cNvGrpSpPr/>
          <p:nvPr/>
        </p:nvGrpSpPr>
        <p:grpSpPr>
          <a:xfrm>
            <a:off x="2021660" y="5452167"/>
            <a:ext cx="2734358" cy="1013943"/>
            <a:chOff x="1097075" y="1715752"/>
            <a:chExt cx="2410028" cy="893676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2A1094C6-25ED-B141-82ED-C9181D2394C4}"/>
                </a:ext>
              </a:extLst>
            </p:cNvPr>
            <p:cNvSpPr/>
            <p:nvPr/>
          </p:nvSpPr>
          <p:spPr>
            <a:xfrm>
              <a:off x="1825179" y="1715752"/>
              <a:ext cx="728432" cy="86563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altLang="zh-CN"/>
            </a:p>
          </p:txBody>
        </p:sp>
        <p:sp>
          <p:nvSpPr>
            <p:cNvPr id="80" name="右箭头 79">
              <a:extLst>
                <a:ext uri="{FF2B5EF4-FFF2-40B4-BE49-F238E27FC236}">
                  <a16:creationId xmlns:a16="http://schemas.microsoft.com/office/drawing/2014/main" id="{45FCDD9E-6AFF-7C4B-A4CA-1768FC0A4CE5}"/>
                </a:ext>
              </a:extLst>
            </p:cNvPr>
            <p:cNvSpPr/>
            <p:nvPr/>
          </p:nvSpPr>
          <p:spPr>
            <a:xfrm>
              <a:off x="1616595" y="2025237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右箭头 80">
              <a:extLst>
                <a:ext uri="{FF2B5EF4-FFF2-40B4-BE49-F238E27FC236}">
                  <a16:creationId xmlns:a16="http://schemas.microsoft.com/office/drawing/2014/main" id="{9506F296-9C5F-194B-8BFE-89E2A52B9CCA}"/>
                </a:ext>
              </a:extLst>
            </p:cNvPr>
            <p:cNvSpPr/>
            <p:nvPr/>
          </p:nvSpPr>
          <p:spPr>
            <a:xfrm>
              <a:off x="2585758" y="2059580"/>
              <a:ext cx="199951" cy="20115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DAF147D7-995D-D34A-92F2-FD004136F347}"/>
                </a:ext>
              </a:extLst>
            </p:cNvPr>
            <p:cNvSpPr/>
            <p:nvPr/>
          </p:nvSpPr>
          <p:spPr>
            <a:xfrm>
              <a:off x="1097075" y="2222161"/>
              <a:ext cx="474759" cy="37914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t</a:t>
              </a:r>
              <a:endParaRPr lang="zh-TW" altLang="en-US" dirty="0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9CB81CCF-ADA7-5141-A9F6-FF4BA8E3FDBC}"/>
                </a:ext>
              </a:extLst>
            </p:cNvPr>
            <p:cNvSpPr/>
            <p:nvPr/>
          </p:nvSpPr>
          <p:spPr>
            <a:xfrm>
              <a:off x="2799745" y="2230279"/>
              <a:ext cx="474759" cy="37914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t</a:t>
              </a:r>
              <a:endParaRPr lang="zh-TW" altLang="en-US" dirty="0"/>
            </a:p>
          </p:txBody>
        </p:sp>
        <p:sp>
          <p:nvSpPr>
            <p:cNvPr id="85" name="文字方塊 41">
              <a:extLst>
                <a:ext uri="{FF2B5EF4-FFF2-40B4-BE49-F238E27FC236}">
                  <a16:creationId xmlns:a16="http://schemas.microsoft.com/office/drawing/2014/main" id="{2EFC6830-8A74-3941-BAC9-0FEA1069BDF7}"/>
                </a:ext>
              </a:extLst>
            </p:cNvPr>
            <p:cNvSpPr txBox="1"/>
            <p:nvPr/>
          </p:nvSpPr>
          <p:spPr>
            <a:xfrm>
              <a:off x="2799745" y="1729622"/>
              <a:ext cx="474759" cy="37914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x</a:t>
              </a:r>
              <a:r>
                <a:rPr lang="zh-CN" altLang="en-US" dirty="0"/>
                <a:t> </a:t>
              </a:r>
              <a:endParaRPr lang="zh-TW" altLang="en-US" dirty="0"/>
            </a:p>
          </p:txBody>
        </p:sp>
        <p:sp>
          <p:nvSpPr>
            <p:cNvPr id="86" name="右箭头 85">
              <a:extLst>
                <a:ext uri="{FF2B5EF4-FFF2-40B4-BE49-F238E27FC236}">
                  <a16:creationId xmlns:a16="http://schemas.microsoft.com/office/drawing/2014/main" id="{54082EB6-B3D0-214E-BF2F-EBBE81366184}"/>
                </a:ext>
              </a:extLst>
            </p:cNvPr>
            <p:cNvSpPr/>
            <p:nvPr/>
          </p:nvSpPr>
          <p:spPr>
            <a:xfrm rot="17682650">
              <a:off x="3334367" y="1933930"/>
              <a:ext cx="198275" cy="1471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文字方塊 41">
              <a:extLst>
                <a:ext uri="{FF2B5EF4-FFF2-40B4-BE49-F238E27FC236}">
                  <a16:creationId xmlns:a16="http://schemas.microsoft.com/office/drawing/2014/main" id="{4D70F529-E92F-AA48-8276-F66DCBB6F131}"/>
                </a:ext>
              </a:extLst>
            </p:cNvPr>
            <p:cNvSpPr txBox="1"/>
            <p:nvPr/>
          </p:nvSpPr>
          <p:spPr>
            <a:xfrm>
              <a:off x="1099706" y="1719643"/>
              <a:ext cx="474759" cy="37914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z</a:t>
              </a:r>
              <a:r>
                <a:rPr lang="zh-CN" altLang="en-US" dirty="0"/>
                <a:t> </a:t>
              </a:r>
              <a:endParaRPr lang="zh-TW" altLang="en-US" dirty="0"/>
            </a:p>
          </p:txBody>
        </p:sp>
      </p:grp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F7E22CF2-0B85-C646-9E06-C43BC51D2190}"/>
              </a:ext>
            </a:extLst>
          </p:cNvPr>
          <p:cNvCxnSpPr/>
          <p:nvPr/>
        </p:nvCxnSpPr>
        <p:spPr>
          <a:xfrm>
            <a:off x="1925619" y="3238052"/>
            <a:ext cx="4916245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DDE55DC8-788E-A243-BC5E-B1377B262ADC}"/>
              </a:ext>
            </a:extLst>
          </p:cNvPr>
          <p:cNvSpPr txBox="1"/>
          <p:nvPr/>
        </p:nvSpPr>
        <p:spPr>
          <a:xfrm>
            <a:off x="-1" y="4148311"/>
            <a:ext cx="2164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/>
              <a:t>Multi</a:t>
            </a:r>
            <a:r>
              <a:rPr kumimoji="1" lang="zh-CN" altLang="en-US"/>
              <a:t> </a:t>
            </a:r>
            <a:r>
              <a:rPr kumimoji="1" lang="en-US" altLang="zh-CN"/>
              <a:t>Agent</a:t>
            </a:r>
            <a:r>
              <a:rPr kumimoji="1" lang="zh-CN" altLang="en-US"/>
              <a:t> </a:t>
            </a:r>
            <a:r>
              <a:rPr kumimoji="1" lang="en-US" altLang="zh-CN"/>
              <a:t>Diverse</a:t>
            </a:r>
            <a:r>
              <a:rPr kumimoji="1" lang="zh-CN" altLang="en-US"/>
              <a:t> </a:t>
            </a:r>
            <a:r>
              <a:rPr kumimoji="1" lang="en-US" altLang="zh-CN"/>
              <a:t>GAN</a:t>
            </a:r>
          </a:p>
          <a:p>
            <a:pPr algn="ctr"/>
            <a:endParaRPr kumimoji="1" lang="en-US" altLang="zh-CN"/>
          </a:p>
          <a:p>
            <a:pPr algn="ctr"/>
            <a:r>
              <a:rPr kumimoji="1" lang="en-US" altLang="zh-CN"/>
              <a:t>MADGAN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979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359928-D5FA-8B4E-A700-110084662C16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/>
              <a:t>References</a:t>
            </a:r>
            <a:endParaRPr kumimoji="1" lang="zh-CN" altLang="en-US" sz="36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97D447-1B1B-6B4A-84F7-763B63A3D1A3}"/>
              </a:ext>
            </a:extLst>
          </p:cNvPr>
          <p:cNvSpPr txBox="1"/>
          <p:nvPr/>
        </p:nvSpPr>
        <p:spPr>
          <a:xfrm>
            <a:off x="313186" y="1315681"/>
            <a:ext cx="8482022" cy="53553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>
                <a:effectLst/>
              </a:rPr>
              <a:t>[1]I. J. Goodfellow </a:t>
            </a:r>
            <a:r>
              <a:rPr lang="en-US" altLang="zh-CN" i="1">
                <a:effectLst/>
              </a:rPr>
              <a:t>et al.</a:t>
            </a:r>
            <a:r>
              <a:rPr lang="en-US" altLang="zh-CN">
                <a:effectLst/>
              </a:rPr>
              <a:t>, “Generative Adversarial Networks,” </a:t>
            </a:r>
            <a:r>
              <a:rPr lang="en-US" altLang="zh-CN" i="1">
                <a:effectLst/>
              </a:rPr>
              <a:t>arXiv:1406.2661 [cs, stat]</a:t>
            </a:r>
            <a:r>
              <a:rPr lang="en-US" altLang="zh-CN">
                <a:effectLst/>
              </a:rPr>
              <a:t>, Jun. 2014.</a:t>
            </a:r>
          </a:p>
          <a:p>
            <a:r>
              <a:rPr lang="en-US" altLang="zh-CN">
                <a:effectLst/>
              </a:rPr>
              <a:t>[2]A. Radford, L. Metz, and S. Chintala, “Unsupervised Representation Learning with Deep Convolutional Generative Adversarial Networks,” </a:t>
            </a:r>
            <a:r>
              <a:rPr lang="en-US" altLang="zh-CN" i="1">
                <a:effectLst/>
              </a:rPr>
              <a:t>arXiv:1511.06434 [cs]</a:t>
            </a:r>
            <a:r>
              <a:rPr lang="en-US" altLang="zh-CN">
                <a:effectLst/>
              </a:rPr>
              <a:t>, Nov. 2015.</a:t>
            </a:r>
          </a:p>
          <a:p>
            <a:r>
              <a:rPr lang="en-US" altLang="zh-CN">
                <a:effectLst/>
              </a:rPr>
              <a:t>[3]P. Isola, J.-Y. Zhu, T. Zhou, and A. A. Efros, “Image-to-Image Translation with Conditional Adversarial Networks,” </a:t>
            </a:r>
            <a:r>
              <a:rPr lang="en-US" altLang="zh-CN" i="1">
                <a:effectLst/>
              </a:rPr>
              <a:t>arXiv:1611.07004 [cs]</a:t>
            </a:r>
            <a:r>
              <a:rPr lang="en-US" altLang="zh-CN">
                <a:effectLst/>
              </a:rPr>
              <a:t>, Nov. 2016.</a:t>
            </a:r>
          </a:p>
          <a:p>
            <a:r>
              <a:rPr lang="en-US" altLang="zh-CN">
                <a:effectLst/>
              </a:rPr>
              <a:t>[4]X. Mao, Q. Li, H. Xie, R. Y. K. Lau, Z. Wang, and S. P. Smolley, “Least Squares Generative Adversarial Networks,” </a:t>
            </a:r>
            <a:r>
              <a:rPr lang="en-US" altLang="zh-CN" i="1">
                <a:effectLst/>
              </a:rPr>
              <a:t>arXiv:1611.04076 [cs]</a:t>
            </a:r>
            <a:r>
              <a:rPr lang="en-US" altLang="zh-CN">
                <a:effectLst/>
              </a:rPr>
              <a:t>, Nov. 2016.</a:t>
            </a:r>
          </a:p>
          <a:p>
            <a:r>
              <a:rPr lang="en-US" altLang="zh-CN">
                <a:effectLst/>
              </a:rPr>
              <a:t>[5]A. Odena, C. Olah, and J. Shlens, “Conditional Image Synthesis with Auxiliary Classiﬁer GANs,” p. 10, 2016.</a:t>
            </a:r>
          </a:p>
          <a:p>
            <a:r>
              <a:rPr lang="en-US" altLang="zh-CN">
                <a:effectLst/>
              </a:rPr>
              <a:t>[6]S. Reed, Z. Akata, X. Yan, L. Logeswaran, B. Schiele, and H. Lee, “Generative Adversarial Text to Image Synthesis,” p. 10, 2016.</a:t>
            </a:r>
          </a:p>
          <a:p>
            <a:r>
              <a:rPr lang="en-US" altLang="zh-CN">
                <a:effectLst/>
              </a:rPr>
              <a:t>[7]H. Zhang, T. Xu, and H. Li, “StackGAN: Text to Photo-Realistic Image Synthesis with Stacked Generative Adversarial Networks,” in </a:t>
            </a:r>
            <a:r>
              <a:rPr lang="en-US" altLang="zh-CN" i="1">
                <a:effectLst/>
              </a:rPr>
              <a:t>2017 IEEE International Conference on Computer Vision (ICCV)</a:t>
            </a:r>
            <a:r>
              <a:rPr lang="en-US" altLang="zh-CN">
                <a:effectLst/>
              </a:rPr>
              <a:t>, Venice, 2017, pp. 5908–5916.</a:t>
            </a:r>
          </a:p>
          <a:p>
            <a:r>
              <a:rPr kumimoji="1" lang="en-US" altLang="zh-CN"/>
              <a:t>[8]http://speech.ee.ntu.edu.tw/~tlkagk/courses_MLDS17.html</a:t>
            </a:r>
          </a:p>
          <a:p>
            <a:r>
              <a:rPr kumimoji="1" lang="en-US" altLang="zh-CN"/>
              <a:t>[9] https://www.quora.com/What-are-the-pros-and-cons-of-using-generative-adversarial-networks-a-type-of-neural-network</a:t>
            </a:r>
          </a:p>
          <a:p>
            <a:r>
              <a:rPr lang="en-US" altLang="zh-CN"/>
              <a:t>[10]https://github.com/hindupuravinash/the-gan-zoo</a:t>
            </a: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D28ABD-9BEA-094A-8DD1-87D688304CD7}"/>
              </a:ext>
            </a:extLst>
          </p:cNvPr>
          <p:cNvSpPr/>
          <p:nvPr/>
        </p:nvSpPr>
        <p:spPr>
          <a:xfrm>
            <a:off x="313186" y="359731"/>
            <a:ext cx="315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hlinkClick r:id="rId2"/>
              </a:rPr>
              <a:t>https://github.com/wilwiz/cgan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0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865B9B-C431-4CB2-9E24-A6BFF98C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" y="693464"/>
            <a:ext cx="7886700" cy="6073095"/>
          </a:xfrm>
        </p:spPr>
        <p:txBody>
          <a:bodyPr/>
          <a:lstStyle/>
          <a:p>
            <a:r>
              <a:rPr lang="en-US" altLang="zh-TW" dirty="0"/>
              <a:t>Initialize generator and discriminator</a:t>
            </a:r>
          </a:p>
          <a:p>
            <a:r>
              <a:rPr lang="en-US" altLang="zh-TW" dirty="0"/>
              <a:t>In each training iteration:</a:t>
            </a:r>
          </a:p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8E07828-B004-4E7B-ACFC-C15486CA2BA1}"/>
              </a:ext>
            </a:extLst>
          </p:cNvPr>
          <p:cNvGrpSpPr/>
          <p:nvPr/>
        </p:nvGrpSpPr>
        <p:grpSpPr>
          <a:xfrm>
            <a:off x="6522028" y="626841"/>
            <a:ext cx="1698796" cy="557753"/>
            <a:chOff x="5084896" y="679363"/>
            <a:chExt cx="1698796" cy="5577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3927BB2-EE1E-4612-B68A-B1A992A03C0D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A660FB-3169-4A70-877F-683D6C004528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940718-213B-4172-886E-6EFC0CC71B0E}"/>
              </a:ext>
            </a:extLst>
          </p:cNvPr>
          <p:cNvSpPr txBox="1"/>
          <p:nvPr/>
        </p:nvSpPr>
        <p:spPr>
          <a:xfrm>
            <a:off x="445955" y="1889360"/>
            <a:ext cx="845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Step 2</a:t>
            </a:r>
            <a:r>
              <a:rPr lang="en-US" altLang="zh-TW" sz="2800" dirty="0"/>
              <a:t>: Fix discriminator D, and update generator G</a:t>
            </a:r>
            <a:endParaRPr lang="zh-TW" altLang="en-US" sz="28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E204327-E3D4-4F43-AF30-1CD6E62A8F8D}"/>
              </a:ext>
            </a:extLst>
          </p:cNvPr>
          <p:cNvSpPr/>
          <p:nvPr/>
        </p:nvSpPr>
        <p:spPr>
          <a:xfrm>
            <a:off x="1428622" y="3608476"/>
            <a:ext cx="6008828" cy="220734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40A609C-1C11-4632-A498-ABE811298DF8}"/>
              </a:ext>
            </a:extLst>
          </p:cNvPr>
          <p:cNvSpPr/>
          <p:nvPr/>
        </p:nvSpPr>
        <p:spPr>
          <a:xfrm>
            <a:off x="5635398" y="3899141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AA344AD-2316-43B1-84C2-E4034FDF90CD}"/>
              </a:ext>
            </a:extLst>
          </p:cNvPr>
          <p:cNvSpPr/>
          <p:nvPr/>
        </p:nvSpPr>
        <p:spPr>
          <a:xfrm>
            <a:off x="1765503" y="3899141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B6A0277-4418-4EFB-BEC1-73BF6BC110B8}"/>
              </a:ext>
            </a:extLst>
          </p:cNvPr>
          <p:cNvGrpSpPr/>
          <p:nvPr/>
        </p:nvGrpSpPr>
        <p:grpSpPr>
          <a:xfrm>
            <a:off x="336786" y="4222397"/>
            <a:ext cx="1053138" cy="995290"/>
            <a:chOff x="646484" y="3932207"/>
            <a:chExt cx="1053138" cy="99529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D8D4A60-2075-4753-BE4A-639C16E4853A}"/>
                </a:ext>
              </a:extLst>
            </p:cNvPr>
            <p:cNvSpPr/>
            <p:nvPr/>
          </p:nvSpPr>
          <p:spPr>
            <a:xfrm>
              <a:off x="1071474" y="3932207"/>
              <a:ext cx="208850" cy="563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7FF2EDD6-7FE9-4F07-83DB-677B4A5B87B8}"/>
                </a:ext>
              </a:extLst>
            </p:cNvPr>
            <p:cNvSpPr txBox="1"/>
            <p:nvPr/>
          </p:nvSpPr>
          <p:spPr>
            <a:xfrm>
              <a:off x="646484" y="4465832"/>
              <a:ext cx="1053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vector</a:t>
              </a:r>
              <a:endParaRPr lang="zh-TW" altLang="en-US" sz="2400" dirty="0"/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337DCE1-3DF8-444B-AA5A-17B8EEB68A04}"/>
              </a:ext>
            </a:extLst>
          </p:cNvPr>
          <p:cNvSpPr txBox="1"/>
          <p:nvPr/>
        </p:nvSpPr>
        <p:spPr>
          <a:xfrm>
            <a:off x="7729167" y="4282638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0.13</a:t>
            </a:r>
            <a:endParaRPr lang="zh-TW" altLang="en-US" sz="2400" dirty="0"/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B7FF09D8-772E-4FCE-B1F7-893B26463BCF}"/>
              </a:ext>
            </a:extLst>
          </p:cNvPr>
          <p:cNvCxnSpPr>
            <a:cxnSpLocks/>
          </p:cNvCxnSpPr>
          <p:nvPr/>
        </p:nvCxnSpPr>
        <p:spPr>
          <a:xfrm>
            <a:off x="1081998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3EA5A965-521F-4213-828C-BD277C692C5B}"/>
              </a:ext>
            </a:extLst>
          </p:cNvPr>
          <p:cNvCxnSpPr>
            <a:cxnSpLocks/>
          </p:cNvCxnSpPr>
          <p:nvPr/>
        </p:nvCxnSpPr>
        <p:spPr>
          <a:xfrm>
            <a:off x="3362398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064ECAB1-18F0-45B8-89EB-CFEEE7F1919E}"/>
              </a:ext>
            </a:extLst>
          </p:cNvPr>
          <p:cNvCxnSpPr>
            <a:cxnSpLocks/>
          </p:cNvCxnSpPr>
          <p:nvPr/>
        </p:nvCxnSpPr>
        <p:spPr>
          <a:xfrm>
            <a:off x="5012248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96C9DD13-090E-4F09-9DD4-504E67E24531}"/>
              </a:ext>
            </a:extLst>
          </p:cNvPr>
          <p:cNvCxnSpPr>
            <a:cxnSpLocks/>
          </p:cNvCxnSpPr>
          <p:nvPr/>
        </p:nvCxnSpPr>
        <p:spPr>
          <a:xfrm>
            <a:off x="7242143" y="4508521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9A413F4-1C4B-4129-BB7B-0D423029232E}"/>
              </a:ext>
            </a:extLst>
          </p:cNvPr>
          <p:cNvSpPr txBox="1"/>
          <p:nvPr/>
        </p:nvSpPr>
        <p:spPr>
          <a:xfrm>
            <a:off x="3620034" y="3624440"/>
            <a:ext cx="186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hidden layer</a:t>
            </a:r>
            <a:endParaRPr lang="zh-TW" altLang="en-US" sz="2400" dirty="0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740DCE07-490A-435B-B620-32884170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866" y="4124284"/>
            <a:ext cx="848429" cy="862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FCE1BB0B-3B4C-4BCA-BA4A-4DDBBAC128B6}"/>
              </a:ext>
            </a:extLst>
          </p:cNvPr>
          <p:cNvSpPr/>
          <p:nvPr/>
        </p:nvSpPr>
        <p:spPr>
          <a:xfrm rot="16200000">
            <a:off x="7975176" y="3719199"/>
            <a:ext cx="595086" cy="52251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13ADDB75-704F-49A4-844E-F928D7FF0D76}"/>
              </a:ext>
            </a:extLst>
          </p:cNvPr>
          <p:cNvSpPr txBox="1"/>
          <p:nvPr/>
        </p:nvSpPr>
        <p:spPr>
          <a:xfrm>
            <a:off x="1778697" y="4741507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update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72918DAB-1342-483B-A97A-6DB73C0833D3}"/>
              </a:ext>
            </a:extLst>
          </p:cNvPr>
          <p:cNvSpPr txBox="1"/>
          <p:nvPr/>
        </p:nvSpPr>
        <p:spPr>
          <a:xfrm>
            <a:off x="5622203" y="4747220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fix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3025167-5A3D-47E3-9B40-717B4F6F75AF}"/>
              </a:ext>
            </a:extLst>
          </p:cNvPr>
          <p:cNvCxnSpPr/>
          <p:nvPr/>
        </p:nvCxnSpPr>
        <p:spPr>
          <a:xfrm>
            <a:off x="7810978" y="4345210"/>
            <a:ext cx="1020617" cy="3179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732F62D1-551F-432F-A9A5-A1C02C34ED29}"/>
              </a:ext>
            </a:extLst>
          </p:cNvPr>
          <p:cNvSpPr/>
          <p:nvPr/>
        </p:nvSpPr>
        <p:spPr>
          <a:xfrm>
            <a:off x="1372664" y="5234357"/>
            <a:ext cx="2319354" cy="4720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Gradient Ascent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B57AF0-6025-47DC-9F12-7EF49D35F9A7}"/>
              </a:ext>
            </a:extLst>
          </p:cNvPr>
          <p:cNvSpPr/>
          <p:nvPr/>
        </p:nvSpPr>
        <p:spPr>
          <a:xfrm>
            <a:off x="1237598" y="2681034"/>
            <a:ext cx="6742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Generator learns to “fool” the discriminator</a:t>
            </a:r>
            <a:endParaRPr lang="zh-TW" altLang="en-US" sz="2800" dirty="0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296BF2CE-BEC7-46BA-81BD-62B636B48F87}"/>
              </a:ext>
            </a:extLst>
          </p:cNvPr>
          <p:cNvCxnSpPr>
            <a:cxnSpLocks/>
          </p:cNvCxnSpPr>
          <p:nvPr/>
        </p:nvCxnSpPr>
        <p:spPr>
          <a:xfrm>
            <a:off x="3984047" y="4119417"/>
            <a:ext cx="913993" cy="8723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圖片 85">
            <a:extLst>
              <a:ext uri="{FF2B5EF4-FFF2-40B4-BE49-F238E27FC236}">
                <a16:creationId xmlns:a16="http://schemas.microsoft.com/office/drawing/2014/main" id="{1E1EB85C-7DB5-4D59-89E6-279B5CB4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597" y="4834558"/>
            <a:ext cx="799050" cy="839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B1E321A-6327-3E49-90B8-D009673042F9}"/>
              </a:ext>
            </a:extLst>
          </p:cNvPr>
          <p:cNvSpPr txBox="1"/>
          <p:nvPr/>
        </p:nvSpPr>
        <p:spPr>
          <a:xfrm>
            <a:off x="-2812686" y="-35664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/>
              <a:t>Algorithm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of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GAN</a:t>
            </a:r>
            <a:endParaRPr kumimoji="1" lang="zh-CN" altLang="en-US" sz="36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51FAA80-2354-7E4B-83AB-75E8FDAFE6C4}"/>
              </a:ext>
            </a:extLst>
          </p:cNvPr>
          <p:cNvSpPr/>
          <p:nvPr/>
        </p:nvSpPr>
        <p:spPr>
          <a:xfrm>
            <a:off x="2782568" y="325261"/>
            <a:ext cx="6588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00B0F0"/>
                </a:solidFill>
              </a:rPr>
              <a:t>[Ref:</a:t>
            </a:r>
            <a:r>
              <a:rPr lang="zh-CN" altLang="en-US">
                <a:solidFill>
                  <a:srgbClr val="00B0F0"/>
                </a:solidFill>
              </a:rPr>
              <a:t> http://speech.ee.ntu.edu.tw/~tlkagk/courses_MLDS17.html</a:t>
            </a:r>
            <a:r>
              <a:rPr lang="en-US" altLang="zh-CN">
                <a:solidFill>
                  <a:srgbClr val="00B0F0"/>
                </a:solidFill>
              </a:rPr>
              <a:t>]</a:t>
            </a:r>
            <a:endParaRPr lang="zh-CN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78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63" grpId="0"/>
      <p:bldP spid="68" grpId="0"/>
      <p:bldP spid="74" grpId="0" animBg="1"/>
      <p:bldP spid="75" grpId="0"/>
      <p:bldP spid="80" grpId="0"/>
      <p:bldP spid="90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E9FFD62-7FD5-7544-AF0C-8D0A1CA61F6E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/>
              <a:t>Text-to-Image</a:t>
            </a:r>
            <a:endParaRPr kumimoji="1" lang="zh-CN" altLang="en-US" sz="3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278021-586D-5249-AFE4-95319E5D77E3}"/>
              </a:ext>
            </a:extLst>
          </p:cNvPr>
          <p:cNvSpPr/>
          <p:nvPr/>
        </p:nvSpPr>
        <p:spPr>
          <a:xfrm>
            <a:off x="3688284" y="3975430"/>
            <a:ext cx="1859069" cy="117748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48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NN</a:t>
            </a:r>
          </a:p>
          <a:p>
            <a:pPr algn="ctr"/>
            <a:r>
              <a:rPr lang="en-US" altLang="zh-CN" sz="2400"/>
              <a:t>Discriminator</a:t>
            </a:r>
            <a:endParaRPr lang="en-US" altLang="zh-TW" sz="2400" dirty="0"/>
          </a:p>
        </p:txBody>
      </p:sp>
      <p:sp>
        <p:nvSpPr>
          <p:cNvPr id="7" name="箭號: 向右 34">
            <a:extLst>
              <a:ext uri="{FF2B5EF4-FFF2-40B4-BE49-F238E27FC236}">
                <a16:creationId xmlns:a16="http://schemas.microsoft.com/office/drawing/2014/main" id="{E6B3A5CC-433D-9944-8742-B8D76B5AFBCF}"/>
              </a:ext>
            </a:extLst>
          </p:cNvPr>
          <p:cNvSpPr/>
          <p:nvPr/>
        </p:nvSpPr>
        <p:spPr>
          <a:xfrm>
            <a:off x="3219083" y="1944582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37">
            <a:extLst>
              <a:ext uri="{FF2B5EF4-FFF2-40B4-BE49-F238E27FC236}">
                <a16:creationId xmlns:a16="http://schemas.microsoft.com/office/drawing/2014/main" id="{623E26BD-FB0A-404D-9039-4273B6D6758E}"/>
              </a:ext>
            </a:extLst>
          </p:cNvPr>
          <p:cNvSpPr txBox="1"/>
          <p:nvPr/>
        </p:nvSpPr>
        <p:spPr>
          <a:xfrm>
            <a:off x="226243" y="2291799"/>
            <a:ext cx="2971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Normal distribution</a:t>
            </a:r>
            <a:r>
              <a:rPr lang="zh-CN" altLang="en-US" sz="2400" dirty="0"/>
              <a:t> 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z</a:t>
            </a:r>
            <a:endParaRPr lang="zh-TW" altLang="en-US" sz="2400" dirty="0"/>
          </a:p>
        </p:txBody>
      </p:sp>
      <p:sp>
        <p:nvSpPr>
          <p:cNvPr id="11" name="文字方塊 38">
            <a:extLst>
              <a:ext uri="{FF2B5EF4-FFF2-40B4-BE49-F238E27FC236}">
                <a16:creationId xmlns:a16="http://schemas.microsoft.com/office/drawing/2014/main" id="{76FB88FD-F6C5-F74A-B582-3F30220FEAE9}"/>
              </a:ext>
            </a:extLst>
          </p:cNvPr>
          <p:cNvSpPr txBox="1"/>
          <p:nvPr/>
        </p:nvSpPr>
        <p:spPr>
          <a:xfrm>
            <a:off x="7164718" y="1957544"/>
            <a:ext cx="2151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x = G(</a:t>
            </a:r>
            <a:r>
              <a:rPr lang="en-US" altLang="zh-CN" sz="2400" dirty="0" err="1"/>
              <a:t>t</a:t>
            </a:r>
            <a:r>
              <a:rPr lang="en-US" altLang="zh-TW" sz="2400" dirty="0" err="1"/>
              <a:t>,z</a:t>
            </a:r>
            <a:r>
              <a:rPr lang="en-US" altLang="zh-TW" sz="2400" dirty="0"/>
              <a:t>)</a:t>
            </a:r>
            <a:r>
              <a:rPr lang="zh-CN" altLang="en-US" sz="2400" dirty="0"/>
              <a:t>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3334BD7-5B03-CD46-8CA0-A32D6396064B}"/>
                  </a:ext>
                </a:extLst>
              </p:cNvPr>
              <p:cNvSpPr/>
              <p:nvPr/>
            </p:nvSpPr>
            <p:spPr>
              <a:xfrm>
                <a:off x="326571" y="1637970"/>
                <a:ext cx="2762069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/>
                  <a:t>text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3334BD7-5B03-CD46-8CA0-A32D63960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" y="1637970"/>
                <a:ext cx="2762069" cy="461665"/>
              </a:xfrm>
              <a:prstGeom prst="rect">
                <a:avLst/>
              </a:prstGeom>
              <a:blipFill>
                <a:blip r:embed="rId2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41">
            <a:extLst>
              <a:ext uri="{FF2B5EF4-FFF2-40B4-BE49-F238E27FC236}">
                <a16:creationId xmlns:a16="http://schemas.microsoft.com/office/drawing/2014/main" id="{DB5EF08F-7F8F-354A-A8D2-6DD5F50DF799}"/>
              </a:ext>
            </a:extLst>
          </p:cNvPr>
          <p:cNvSpPr txBox="1"/>
          <p:nvPr/>
        </p:nvSpPr>
        <p:spPr>
          <a:xfrm>
            <a:off x="6163177" y="1570668"/>
            <a:ext cx="99065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TW" sz="2400" dirty="0"/>
          </a:p>
          <a:p>
            <a:pPr algn="ctr"/>
            <a:r>
              <a:rPr lang="en-US" altLang="zh-TW" sz="2400" dirty="0"/>
              <a:t>Image</a:t>
            </a:r>
          </a:p>
          <a:p>
            <a:pPr algn="ctr"/>
            <a:r>
              <a:rPr lang="zh-CN" altLang="en-US" sz="2400" dirty="0"/>
              <a:t> </a:t>
            </a:r>
            <a:endParaRPr lang="zh-TW" altLang="en-US" sz="2400" dirty="0"/>
          </a:p>
        </p:txBody>
      </p:sp>
      <p:sp>
        <p:nvSpPr>
          <p:cNvPr id="22" name="文字方塊 6">
            <a:extLst>
              <a:ext uri="{FF2B5EF4-FFF2-40B4-BE49-F238E27FC236}">
                <a16:creationId xmlns:a16="http://schemas.microsoft.com/office/drawing/2014/main" id="{699DB640-892D-9E49-A08C-C09DD0CB6E10}"/>
              </a:ext>
            </a:extLst>
          </p:cNvPr>
          <p:cNvSpPr txBox="1"/>
          <p:nvPr/>
        </p:nvSpPr>
        <p:spPr>
          <a:xfrm>
            <a:off x="6130059" y="4291626"/>
            <a:ext cx="115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9DA44D3-5B33-1A46-A190-E903B1B9960F}"/>
              </a:ext>
            </a:extLst>
          </p:cNvPr>
          <p:cNvSpPr/>
          <p:nvPr/>
        </p:nvSpPr>
        <p:spPr>
          <a:xfrm>
            <a:off x="3696222" y="1575984"/>
            <a:ext cx="1851131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NN</a:t>
            </a:r>
          </a:p>
          <a:p>
            <a:pPr algn="ctr"/>
            <a:r>
              <a:rPr lang="en-US" altLang="zh-CN" sz="2400"/>
              <a:t>Generator</a:t>
            </a:r>
            <a:r>
              <a:rPr lang="en-US" altLang="zh-CN"/>
              <a:t> </a:t>
            </a:r>
            <a:endParaRPr lang="en-US" altLang="zh-CN" sz="2400"/>
          </a:p>
        </p:txBody>
      </p:sp>
      <p:sp>
        <p:nvSpPr>
          <p:cNvPr id="45" name="箭號: 向右 34">
            <a:extLst>
              <a:ext uri="{FF2B5EF4-FFF2-40B4-BE49-F238E27FC236}">
                <a16:creationId xmlns:a16="http://schemas.microsoft.com/office/drawing/2014/main" id="{9B0201EC-BFE8-B048-A426-1DA2408A0C64}"/>
              </a:ext>
            </a:extLst>
          </p:cNvPr>
          <p:cNvSpPr/>
          <p:nvPr/>
        </p:nvSpPr>
        <p:spPr>
          <a:xfrm>
            <a:off x="5677796" y="1944582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37">
            <a:extLst>
              <a:ext uri="{FF2B5EF4-FFF2-40B4-BE49-F238E27FC236}">
                <a16:creationId xmlns:a16="http://schemas.microsoft.com/office/drawing/2014/main" id="{5B4FEDC3-A946-5648-88CF-4A399F4CFBFF}"/>
              </a:ext>
            </a:extLst>
          </p:cNvPr>
          <p:cNvSpPr txBox="1"/>
          <p:nvPr/>
        </p:nvSpPr>
        <p:spPr>
          <a:xfrm>
            <a:off x="200503" y="4680607"/>
            <a:ext cx="2971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 = G(</a:t>
            </a:r>
            <a:r>
              <a:rPr lang="en-US" altLang="zh-CN" sz="2400" dirty="0" err="1"/>
              <a:t>t</a:t>
            </a:r>
            <a:r>
              <a:rPr lang="en-US" altLang="zh-TW" sz="2400" dirty="0" err="1"/>
              <a:t>,z</a:t>
            </a:r>
            <a:r>
              <a:rPr lang="en-US" altLang="zh-TW" sz="2400" dirty="0"/>
              <a:t>)</a:t>
            </a:r>
            <a:r>
              <a:rPr lang="zh-CN" altLang="en-US" sz="2400" dirty="0"/>
              <a:t>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AEC50ED5-DF41-2246-9A64-25230A9AC523}"/>
                  </a:ext>
                </a:extLst>
              </p:cNvPr>
              <p:cNvSpPr/>
              <p:nvPr/>
            </p:nvSpPr>
            <p:spPr>
              <a:xfrm>
                <a:off x="300831" y="4026778"/>
                <a:ext cx="2762069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/>
                  <a:t>text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AEC50ED5-DF41-2246-9A64-25230A9AC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31" y="4026778"/>
                <a:ext cx="2762069" cy="461665"/>
              </a:xfrm>
              <a:prstGeom prst="rect">
                <a:avLst/>
              </a:prstGeom>
              <a:blipFill>
                <a:blip r:embed="rId3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箭號: 向右 34">
            <a:extLst>
              <a:ext uri="{FF2B5EF4-FFF2-40B4-BE49-F238E27FC236}">
                <a16:creationId xmlns:a16="http://schemas.microsoft.com/office/drawing/2014/main" id="{4B7CF4D4-1D2A-EB46-8C12-DE98974D7CF4}"/>
              </a:ext>
            </a:extLst>
          </p:cNvPr>
          <p:cNvSpPr/>
          <p:nvPr/>
        </p:nvSpPr>
        <p:spPr>
          <a:xfrm>
            <a:off x="3216188" y="4302366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箭號: 向右 34">
            <a:extLst>
              <a:ext uri="{FF2B5EF4-FFF2-40B4-BE49-F238E27FC236}">
                <a16:creationId xmlns:a16="http://schemas.microsoft.com/office/drawing/2014/main" id="{5DBB438B-71BC-CE48-825F-56EE1CD0AE49}"/>
              </a:ext>
            </a:extLst>
          </p:cNvPr>
          <p:cNvSpPr/>
          <p:nvPr/>
        </p:nvSpPr>
        <p:spPr>
          <a:xfrm>
            <a:off x="5700641" y="4302366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41">
            <a:extLst>
              <a:ext uri="{FF2B5EF4-FFF2-40B4-BE49-F238E27FC236}">
                <a16:creationId xmlns:a16="http://schemas.microsoft.com/office/drawing/2014/main" id="{21ED4BD1-D032-5140-ADAC-E1542B009A80}"/>
              </a:ext>
            </a:extLst>
          </p:cNvPr>
          <p:cNvSpPr txBox="1"/>
          <p:nvPr/>
        </p:nvSpPr>
        <p:spPr>
          <a:xfrm>
            <a:off x="7145457" y="4063734"/>
            <a:ext cx="1962939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realistic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matched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854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E9FFD62-7FD5-7544-AF0C-8D0A1CA61F6E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/>
              <a:t>Text-to-Image</a:t>
            </a:r>
            <a:endParaRPr kumimoji="1" lang="zh-CN" altLang="en-US" sz="36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B51E6D-149C-AA4C-8635-5435C16AACDC}"/>
              </a:ext>
            </a:extLst>
          </p:cNvPr>
          <p:cNvSpPr txBox="1"/>
          <p:nvPr/>
        </p:nvSpPr>
        <p:spPr>
          <a:xfrm>
            <a:off x="705492" y="1054902"/>
            <a:ext cx="67143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Problem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1:</a:t>
            </a:r>
            <a:r>
              <a:rPr kumimoji="1" lang="zh-CN" altLang="en-US" sz="2400" b="1" dirty="0"/>
              <a:t> </a:t>
            </a:r>
            <a:endParaRPr kumimoji="1" lang="en-US" altLang="zh-CN" sz="2400" b="1" dirty="0"/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GAN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ignores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conditions</a:t>
            </a:r>
          </a:p>
          <a:p>
            <a:endParaRPr kumimoji="1" lang="en-US" altLang="zh-CN" sz="2400" dirty="0"/>
          </a:p>
          <a:p>
            <a:r>
              <a:rPr kumimoji="1" lang="en-US" altLang="zh-CN" sz="2400" b="1" dirty="0"/>
              <a:t>Example: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True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text-image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pairs:</a:t>
            </a:r>
            <a:r>
              <a:rPr kumimoji="1" lang="zh-CN" altLang="en-US" sz="2400" dirty="0"/>
              <a:t>        </a:t>
            </a:r>
            <a:r>
              <a:rPr kumimoji="1" lang="en-US" altLang="zh-CN" sz="2400" dirty="0"/>
              <a:t>(cat,</a:t>
            </a:r>
            <a:r>
              <a:rPr kumimoji="1" lang="zh-CN" altLang="en-US" sz="2400" dirty="0"/>
              <a:t>               </a:t>
            </a:r>
            <a:r>
              <a:rPr kumimoji="1" lang="en-US" altLang="zh-CN" sz="2400" dirty="0"/>
              <a:t>)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Wrong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pairs:</a:t>
            </a:r>
          </a:p>
        </p:txBody>
      </p:sp>
      <p:pic>
        <p:nvPicPr>
          <p:cNvPr id="30" name="圖片 68">
            <a:extLst>
              <a:ext uri="{FF2B5EF4-FFF2-40B4-BE49-F238E27FC236}">
                <a16:creationId xmlns:a16="http://schemas.microsoft.com/office/drawing/2014/main" id="{16D363C3-55C8-E248-8335-CAC73C5B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56" y="5282916"/>
            <a:ext cx="741903" cy="780145"/>
          </a:xfrm>
          <a:prstGeom prst="rect">
            <a:avLst/>
          </a:prstGeom>
        </p:spPr>
      </p:pic>
      <p:sp>
        <p:nvSpPr>
          <p:cNvPr id="32" name="文字方塊 50">
            <a:extLst>
              <a:ext uri="{FF2B5EF4-FFF2-40B4-BE49-F238E27FC236}">
                <a16:creationId xmlns:a16="http://schemas.microsoft.com/office/drawing/2014/main" id="{91B77886-7528-3B4A-BED5-7549C7D2BD8B}"/>
              </a:ext>
            </a:extLst>
          </p:cNvPr>
          <p:cNvSpPr txBox="1"/>
          <p:nvPr/>
        </p:nvSpPr>
        <p:spPr>
          <a:xfrm>
            <a:off x="5901102" y="5442155"/>
            <a:ext cx="28910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文字方塊 51">
            <a:extLst>
              <a:ext uri="{FF2B5EF4-FFF2-40B4-BE49-F238E27FC236}">
                <a16:creationId xmlns:a16="http://schemas.microsoft.com/office/drawing/2014/main" id="{8F88B8BA-2CF3-4C43-8200-A46B6722A48D}"/>
              </a:ext>
            </a:extLst>
          </p:cNvPr>
          <p:cNvSpPr txBox="1"/>
          <p:nvPr/>
        </p:nvSpPr>
        <p:spPr>
          <a:xfrm>
            <a:off x="5901102" y="4605865"/>
            <a:ext cx="28910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4E995E-C068-2043-B97C-F458B260E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256" y="3093054"/>
            <a:ext cx="741903" cy="738523"/>
          </a:xfrm>
          <a:prstGeom prst="rect">
            <a:avLst/>
          </a:prstGeom>
        </p:spPr>
      </p:pic>
      <p:sp>
        <p:nvSpPr>
          <p:cNvPr id="36" name="文字方塊 49">
            <a:extLst>
              <a:ext uri="{FF2B5EF4-FFF2-40B4-BE49-F238E27FC236}">
                <a16:creationId xmlns:a16="http://schemas.microsoft.com/office/drawing/2014/main" id="{F02ED2D3-04EE-4646-820B-C5909B70605A}"/>
              </a:ext>
            </a:extLst>
          </p:cNvPr>
          <p:cNvSpPr txBox="1"/>
          <p:nvPr/>
        </p:nvSpPr>
        <p:spPr>
          <a:xfrm>
            <a:off x="5901102" y="3198167"/>
            <a:ext cx="289103" cy="461665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66E930-EC0B-8D45-9BEF-631453631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257" y="4436247"/>
            <a:ext cx="800902" cy="8009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59C12E0-7E8F-E947-9C9A-268C6CED40F6}"/>
              </a:ext>
            </a:extLst>
          </p:cNvPr>
          <p:cNvSpPr/>
          <p:nvPr/>
        </p:nvSpPr>
        <p:spPr>
          <a:xfrm>
            <a:off x="3963364" y="4571955"/>
            <a:ext cx="19248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/>
              <a:t>(cat,</a:t>
            </a:r>
            <a:r>
              <a:rPr kumimoji="1" lang="zh-CN" altLang="en-US" sz="2400" dirty="0"/>
              <a:t>               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 </a:t>
            </a:r>
            <a:endParaRPr lang="zh-CN" altLang="en-US" sz="240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DDE25E8-4494-894A-BBCE-2A59C708AF77}"/>
              </a:ext>
            </a:extLst>
          </p:cNvPr>
          <p:cNvSpPr/>
          <p:nvPr/>
        </p:nvSpPr>
        <p:spPr>
          <a:xfrm>
            <a:off x="3976216" y="5423804"/>
            <a:ext cx="19248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/>
              <a:t>(cat,</a:t>
            </a:r>
            <a:r>
              <a:rPr kumimoji="1" lang="zh-CN" altLang="en-US" sz="2400" dirty="0"/>
              <a:t>               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 </a:t>
            </a:r>
            <a:endParaRPr lang="zh-CN" altLang="en-US" sz="2400"/>
          </a:p>
        </p:txBody>
      </p:sp>
      <p:sp>
        <p:nvSpPr>
          <p:cNvPr id="42" name="文字方塊 50">
            <a:extLst>
              <a:ext uri="{FF2B5EF4-FFF2-40B4-BE49-F238E27FC236}">
                <a16:creationId xmlns:a16="http://schemas.microsoft.com/office/drawing/2014/main" id="{215706B1-11D7-2B40-9CCA-56374862DBD5}"/>
              </a:ext>
            </a:extLst>
          </p:cNvPr>
          <p:cNvSpPr txBox="1"/>
          <p:nvPr/>
        </p:nvSpPr>
        <p:spPr>
          <a:xfrm>
            <a:off x="5901102" y="6240651"/>
            <a:ext cx="28910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C4F6C08-B4F6-264B-92DD-865D9097F4EC}"/>
              </a:ext>
            </a:extLst>
          </p:cNvPr>
          <p:cNvSpPr/>
          <p:nvPr/>
        </p:nvSpPr>
        <p:spPr>
          <a:xfrm>
            <a:off x="3976216" y="6222300"/>
            <a:ext cx="1953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/>
              <a:t>(dog,</a:t>
            </a:r>
            <a:r>
              <a:rPr kumimoji="1" lang="zh-CN" altLang="en-US" sz="2400" dirty="0"/>
              <a:t>              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 </a:t>
            </a:r>
            <a:endParaRPr lang="zh-CN" altLang="en-US" sz="240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E5324EF2-7284-3F43-B2DA-E0AD0BAD1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256" y="6140112"/>
            <a:ext cx="741903" cy="73852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9E5B739-6971-6641-9182-85535A7E87C8}"/>
              </a:ext>
            </a:extLst>
          </p:cNvPr>
          <p:cNvSpPr txBox="1"/>
          <p:nvPr/>
        </p:nvSpPr>
        <p:spPr>
          <a:xfrm>
            <a:off x="1400959" y="4627441"/>
            <a:ext cx="2351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/>
              <a:t>real</a:t>
            </a:r>
            <a:r>
              <a:rPr kumimoji="1" lang="zh-CN" altLang="en-US" sz="2000"/>
              <a:t> </a:t>
            </a:r>
            <a:r>
              <a:rPr kumimoji="1" lang="en-US" altLang="zh-CN" sz="2000"/>
              <a:t>text,</a:t>
            </a:r>
            <a:r>
              <a:rPr kumimoji="1" lang="zh-CN" altLang="en-US" sz="2000"/>
              <a:t> </a:t>
            </a:r>
            <a:r>
              <a:rPr kumimoji="1" lang="en-US" altLang="zh-CN" sz="2000"/>
              <a:t>fake</a:t>
            </a:r>
            <a:r>
              <a:rPr kumimoji="1" lang="zh-CN" altLang="en-US" sz="2000"/>
              <a:t> </a:t>
            </a:r>
            <a:r>
              <a:rPr kumimoji="1" lang="en-US" altLang="zh-CN" sz="2000"/>
              <a:t>image</a:t>
            </a:r>
            <a:r>
              <a:rPr kumimoji="1" lang="zh-CN" altLang="en-US" sz="2000"/>
              <a:t> 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62BC8D1-4FAA-A44D-876C-4E7C43A872BC}"/>
              </a:ext>
            </a:extLst>
          </p:cNvPr>
          <p:cNvSpPr txBox="1"/>
          <p:nvPr/>
        </p:nvSpPr>
        <p:spPr>
          <a:xfrm>
            <a:off x="1400959" y="5423804"/>
            <a:ext cx="2575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/>
              <a:t>real</a:t>
            </a:r>
            <a:r>
              <a:rPr kumimoji="1" lang="zh-CN" altLang="en-US" sz="2000"/>
              <a:t> </a:t>
            </a:r>
            <a:r>
              <a:rPr kumimoji="1" lang="en-US" altLang="zh-CN" sz="2000"/>
              <a:t>text,</a:t>
            </a:r>
            <a:r>
              <a:rPr kumimoji="1" lang="zh-CN" altLang="en-US" sz="2000"/>
              <a:t> </a:t>
            </a:r>
            <a:r>
              <a:rPr kumimoji="1" lang="en-US" altLang="zh-CN" sz="2000"/>
              <a:t>wrong</a:t>
            </a:r>
            <a:r>
              <a:rPr kumimoji="1" lang="zh-CN" altLang="en-US" sz="2000"/>
              <a:t> </a:t>
            </a:r>
            <a:r>
              <a:rPr kumimoji="1" lang="en-US" altLang="zh-CN" sz="2000"/>
              <a:t>image</a:t>
            </a:r>
            <a:r>
              <a:rPr kumimoji="1" lang="zh-CN" altLang="en-US" sz="2000"/>
              <a:t> 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BFD900B-0FCB-134C-9F76-EAD8BBCAA9AB}"/>
              </a:ext>
            </a:extLst>
          </p:cNvPr>
          <p:cNvSpPr txBox="1"/>
          <p:nvPr/>
        </p:nvSpPr>
        <p:spPr>
          <a:xfrm>
            <a:off x="1400959" y="6203949"/>
            <a:ext cx="2575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/>
              <a:t>wrong</a:t>
            </a:r>
            <a:r>
              <a:rPr kumimoji="1" lang="zh-CN" altLang="en-US" sz="2000"/>
              <a:t> </a:t>
            </a:r>
            <a:r>
              <a:rPr kumimoji="1" lang="en-US" altLang="zh-CN" sz="2000"/>
              <a:t>text,</a:t>
            </a:r>
            <a:r>
              <a:rPr kumimoji="1" lang="zh-CN" altLang="en-US" sz="2000"/>
              <a:t> </a:t>
            </a:r>
            <a:r>
              <a:rPr kumimoji="1" lang="en-US" altLang="zh-CN" sz="2000"/>
              <a:t>real</a:t>
            </a:r>
            <a:r>
              <a:rPr kumimoji="1" lang="zh-CN" altLang="en-US" sz="2000"/>
              <a:t> </a:t>
            </a:r>
            <a:r>
              <a:rPr kumimoji="1" lang="en-US" altLang="zh-CN" sz="2000"/>
              <a:t>image</a:t>
            </a:r>
            <a:r>
              <a:rPr kumimoji="1" lang="zh-CN" alt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646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6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95FA6DD8-18B1-8845-B363-A1A06B42A399}"/>
              </a:ext>
            </a:extLst>
          </p:cNvPr>
          <p:cNvSpPr/>
          <p:nvPr/>
        </p:nvSpPr>
        <p:spPr>
          <a:xfrm>
            <a:off x="4572000" y="75717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CN" sz="2000" dirty="0">
                <a:solidFill>
                  <a:srgbClr val="00B0F0"/>
                </a:solidFill>
              </a:rPr>
              <a:t>[S. Reed, et</a:t>
            </a:r>
            <a:r>
              <a:rPr lang="zh-CN" altLang="en-US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al.,</a:t>
            </a:r>
            <a:r>
              <a:rPr lang="zh-CN" altLang="en-US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ICML,</a:t>
            </a:r>
            <a:r>
              <a:rPr lang="zh-CN" altLang="en-US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2016.]</a:t>
            </a:r>
            <a:endParaRPr lang="en-US" altLang="zh-CN" sz="2000" dirty="0">
              <a:solidFill>
                <a:srgbClr val="00B0F0"/>
              </a:solidFill>
              <a:effectLst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D2A957-C29B-2547-ADF7-B2341A0D95D8}"/>
              </a:ext>
            </a:extLst>
          </p:cNvPr>
          <p:cNvSpPr txBox="1"/>
          <p:nvPr/>
        </p:nvSpPr>
        <p:spPr>
          <a:xfrm>
            <a:off x="0" y="21901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Matching-aware discriminator</a:t>
            </a:r>
            <a:r>
              <a:rPr lang="zh-CN" altLang="en-US" sz="2800" dirty="0"/>
              <a:t> </a:t>
            </a:r>
            <a:r>
              <a:rPr lang="en-US" altLang="zh-CN" sz="2800" dirty="0"/>
              <a:t>(GAN-CLS) </a:t>
            </a:r>
            <a:endParaRPr lang="en-US" altLang="zh-CN" sz="32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7A43C72-6D84-BB49-8231-97D92028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59" y="1368303"/>
            <a:ext cx="6922158" cy="543197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2ED4040-E613-9B42-87AF-6E3F429ED2B2}"/>
              </a:ext>
            </a:extLst>
          </p:cNvPr>
          <p:cNvSpPr/>
          <p:nvPr/>
        </p:nvSpPr>
        <p:spPr>
          <a:xfrm>
            <a:off x="1182359" y="3900473"/>
            <a:ext cx="6779282" cy="17165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0D5E63-C33D-274F-9C17-EE8EBE96C0A0}"/>
              </a:ext>
            </a:extLst>
          </p:cNvPr>
          <p:cNvSpPr txBox="1"/>
          <p:nvPr/>
        </p:nvSpPr>
        <p:spPr>
          <a:xfrm>
            <a:off x="-58423" y="4447969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GAN-CLS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18059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E9FFD62-7FD5-7544-AF0C-8D0A1CA61F6E}"/>
              </a:ext>
            </a:extLst>
          </p:cNvPr>
          <p:cNvSpPr txBox="1"/>
          <p:nvPr/>
        </p:nvSpPr>
        <p:spPr>
          <a:xfrm>
            <a:off x="-1" y="221232"/>
            <a:ext cx="91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/>
              <a:t>Text-to-Image</a:t>
            </a:r>
            <a:endParaRPr kumimoji="1" lang="zh-CN" altLang="en-US" sz="36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B51E6D-149C-AA4C-8635-5435C16AACDC}"/>
              </a:ext>
            </a:extLst>
          </p:cNvPr>
          <p:cNvSpPr txBox="1"/>
          <p:nvPr/>
        </p:nvSpPr>
        <p:spPr>
          <a:xfrm>
            <a:off x="705492" y="1054902"/>
            <a:ext cx="8199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Problem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2:</a:t>
            </a:r>
            <a:r>
              <a:rPr kumimoji="1" lang="zh-CN" altLang="en-US" sz="2400" b="1" dirty="0"/>
              <a:t> </a:t>
            </a:r>
            <a:endParaRPr kumimoji="1" lang="en-US" altLang="zh-CN" sz="2400" b="1" dirty="0"/>
          </a:p>
          <a:p>
            <a:endParaRPr kumimoji="1" lang="en-US" altLang="zh-CN" sz="2400" dirty="0"/>
          </a:p>
          <a:p>
            <a:r>
              <a:rPr lang="en-US" altLang="zh-CN" sz="2400" dirty="0">
                <a:latin typeface="NimbusRomNo9L"/>
              </a:rPr>
              <a:t>Interpolated text embeddings need not correspond to any actual human-written text, so there is no additional labeling cost.</a:t>
            </a:r>
          </a:p>
          <a:p>
            <a:endParaRPr kumimoji="1" lang="en-US" altLang="zh-CN" sz="2400" dirty="0">
              <a:latin typeface="NimbusRomNo9L"/>
            </a:endParaRPr>
          </a:p>
          <a:p>
            <a:r>
              <a:rPr kumimoji="1" lang="en-US" altLang="zh-CN" sz="2400" b="1" dirty="0">
                <a:latin typeface="NimbusRomNo9L"/>
              </a:rPr>
              <a:t>Example:</a:t>
            </a:r>
            <a:endParaRPr kumimoji="1" lang="en-US" altLang="zh-CN" sz="2400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1435573-5A01-7F4F-A8E7-86A6FDCCB1B9}"/>
              </a:ext>
            </a:extLst>
          </p:cNvPr>
          <p:cNvSpPr/>
          <p:nvPr/>
        </p:nvSpPr>
        <p:spPr>
          <a:xfrm>
            <a:off x="4572000" y="75717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CN" sz="2000" dirty="0">
                <a:solidFill>
                  <a:srgbClr val="00B0F0"/>
                </a:solidFill>
              </a:rPr>
              <a:t>[S. Reed, et</a:t>
            </a:r>
            <a:r>
              <a:rPr lang="zh-CN" altLang="en-US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al.,</a:t>
            </a:r>
            <a:r>
              <a:rPr lang="zh-CN" altLang="en-US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ICML,</a:t>
            </a:r>
            <a:r>
              <a:rPr lang="zh-CN" altLang="en-US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2016.]</a:t>
            </a:r>
            <a:endParaRPr lang="en-US" altLang="zh-CN" sz="2000" dirty="0">
              <a:solidFill>
                <a:srgbClr val="00B0F0"/>
              </a:solidFill>
              <a:effectLst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E96EC5-E6DE-8346-931D-988EC2F9F436}"/>
              </a:ext>
            </a:extLst>
          </p:cNvPr>
          <p:cNvSpPr txBox="1"/>
          <p:nvPr/>
        </p:nvSpPr>
        <p:spPr>
          <a:xfrm>
            <a:off x="694606" y="4098669"/>
            <a:ext cx="1939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A</a:t>
            </a:r>
            <a:r>
              <a:rPr kumimoji="1" lang="zh-CN" altLang="en-US"/>
              <a:t> </a:t>
            </a:r>
            <a:r>
              <a:rPr kumimoji="1" lang="en-US" altLang="zh-CN"/>
              <a:t>black</a:t>
            </a:r>
            <a:r>
              <a:rPr kumimoji="1" lang="zh-CN" altLang="en-US"/>
              <a:t> </a:t>
            </a:r>
            <a:r>
              <a:rPr kumimoji="1" lang="en-US" altLang="zh-CN"/>
              <a:t>bird</a:t>
            </a:r>
            <a:r>
              <a:rPr kumimoji="1" lang="zh-CN" altLang="en-US"/>
              <a:t> </a:t>
            </a:r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flying</a:t>
            </a:r>
            <a:r>
              <a:rPr kumimoji="1" lang="zh-CN" altLang="en-US"/>
              <a:t> </a:t>
            </a:r>
            <a:r>
              <a:rPr kumimoji="1" lang="en-US" altLang="zh-CN"/>
              <a:t>in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sky.</a:t>
            </a:r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E327DD-B83A-1C41-B566-E10AFA2D4470}"/>
              </a:ext>
            </a:extLst>
          </p:cNvPr>
          <p:cNvSpPr/>
          <p:nvPr/>
        </p:nvSpPr>
        <p:spPr>
          <a:xfrm>
            <a:off x="665720" y="4835797"/>
            <a:ext cx="2504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A black turtle is crawling on the ground</a:t>
            </a:r>
            <a:r>
              <a:rPr lang="en-US" altLang="zh-CN"/>
              <a:t>.</a:t>
            </a:r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EA3879D-DF15-6147-AA2F-F3C679A7CDF2}"/>
              </a:ext>
            </a:extLst>
          </p:cNvPr>
          <p:cNvSpPr/>
          <p:nvPr/>
        </p:nvSpPr>
        <p:spPr>
          <a:xfrm>
            <a:off x="6155334" y="4399992"/>
            <a:ext cx="18535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A black </a:t>
            </a:r>
            <a:r>
              <a:rPr lang="en-US" altLang="zh-CN"/>
              <a:t>bird</a:t>
            </a:r>
            <a:r>
              <a:rPr lang="zh-CN" altLang="en-US"/>
              <a:t> is crawling on the ground</a:t>
            </a:r>
            <a:r>
              <a:rPr lang="en-US" altLang="zh-CN"/>
              <a:t>.</a:t>
            </a:r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18EDE49-01DE-2C44-A7B5-5C2AC150D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033" y="4033732"/>
            <a:ext cx="961283" cy="71126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9ECFA59-08A2-734F-BB90-A9D1F9F05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958" y="4861657"/>
            <a:ext cx="948358" cy="711268"/>
          </a:xfrm>
          <a:prstGeom prst="rect">
            <a:avLst/>
          </a:prstGeom>
        </p:spPr>
      </p:pic>
      <p:sp>
        <p:nvSpPr>
          <p:cNvPr id="24" name="箭號: 向右 34">
            <a:extLst>
              <a:ext uri="{FF2B5EF4-FFF2-40B4-BE49-F238E27FC236}">
                <a16:creationId xmlns:a16="http://schemas.microsoft.com/office/drawing/2014/main" id="{533DB148-413E-874A-AC67-A7D07F11B8AA}"/>
              </a:ext>
            </a:extLst>
          </p:cNvPr>
          <p:cNvSpPr/>
          <p:nvPr/>
        </p:nvSpPr>
        <p:spPr>
          <a:xfrm>
            <a:off x="4125184" y="4537301"/>
            <a:ext cx="306315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1A94FA7-8F88-FB4F-B89B-CF9A0EC88AD0}"/>
              </a:ext>
            </a:extLst>
          </p:cNvPr>
          <p:cNvSpPr/>
          <p:nvPr/>
        </p:nvSpPr>
        <p:spPr>
          <a:xfrm>
            <a:off x="4492367" y="4480163"/>
            <a:ext cx="1269226" cy="71126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/>
              <a:t>Generator</a:t>
            </a:r>
            <a:r>
              <a:rPr lang="en-US" altLang="zh-CN" sz="1600"/>
              <a:t> </a:t>
            </a:r>
            <a:endParaRPr lang="en-US" altLang="zh-CN" sz="2000"/>
          </a:p>
        </p:txBody>
      </p:sp>
      <p:sp>
        <p:nvSpPr>
          <p:cNvPr id="26" name="箭號: 向右 34">
            <a:extLst>
              <a:ext uri="{FF2B5EF4-FFF2-40B4-BE49-F238E27FC236}">
                <a16:creationId xmlns:a16="http://schemas.microsoft.com/office/drawing/2014/main" id="{D342F55E-C6B3-6E46-9279-DBDCC21F18B6}"/>
              </a:ext>
            </a:extLst>
          </p:cNvPr>
          <p:cNvSpPr/>
          <p:nvPr/>
        </p:nvSpPr>
        <p:spPr>
          <a:xfrm>
            <a:off x="5822461" y="4576666"/>
            <a:ext cx="306315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B1FFA0E-7606-3B43-814D-575D26765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329" y="4424465"/>
            <a:ext cx="948358" cy="79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2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71435573-5A01-7F4F-A8E7-86A6FDCCB1B9}"/>
              </a:ext>
            </a:extLst>
          </p:cNvPr>
          <p:cNvSpPr/>
          <p:nvPr/>
        </p:nvSpPr>
        <p:spPr>
          <a:xfrm>
            <a:off x="4572000" y="75717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CN" sz="2000" dirty="0">
                <a:solidFill>
                  <a:srgbClr val="00B0F0"/>
                </a:solidFill>
              </a:rPr>
              <a:t>[S. Reed, et</a:t>
            </a:r>
            <a:r>
              <a:rPr lang="zh-CN" altLang="en-US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al.,</a:t>
            </a:r>
            <a:r>
              <a:rPr lang="zh-CN" altLang="en-US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ICML,</a:t>
            </a:r>
            <a:r>
              <a:rPr lang="zh-CN" altLang="en-US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2016.]</a:t>
            </a:r>
            <a:endParaRPr lang="en-US" altLang="zh-CN" sz="2000" dirty="0">
              <a:solidFill>
                <a:srgbClr val="00B0F0"/>
              </a:solidFill>
              <a:effectLst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908D309-D351-E041-983B-8EFEF600FD46}"/>
              </a:ext>
            </a:extLst>
          </p:cNvPr>
          <p:cNvSpPr/>
          <p:nvPr/>
        </p:nvSpPr>
        <p:spPr>
          <a:xfrm>
            <a:off x="0" y="181959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NimbusRomNo9L"/>
              </a:rPr>
              <a:t>Learning with manifold interpolation (GAN-INT) </a:t>
            </a:r>
            <a:endParaRPr lang="en-US" altLang="zh-CN" sz="28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EDAAEDD-1C5F-3C44-ABE1-4E985D290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87"/>
          <a:stretch/>
        </p:blipFill>
        <p:spPr>
          <a:xfrm>
            <a:off x="1117372" y="3063195"/>
            <a:ext cx="7243764" cy="95088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06A6218-62D7-D14C-BB69-FE60D2EA45A0}"/>
              </a:ext>
            </a:extLst>
          </p:cNvPr>
          <p:cNvSpPr/>
          <p:nvPr/>
        </p:nvSpPr>
        <p:spPr>
          <a:xfrm>
            <a:off x="508500" y="1845279"/>
            <a:ext cx="2827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latin typeface="NimbusRomNo9L"/>
              </a:rPr>
              <a:t>Generator objective: </a:t>
            </a:r>
            <a:endParaRPr lang="en-US" altLang="zh-CN" sz="240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142E03E-506F-E641-A10E-DE309DC74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37" t="14587" r="42241"/>
          <a:stretch/>
        </p:blipFill>
        <p:spPr>
          <a:xfrm>
            <a:off x="1376833" y="3779841"/>
            <a:ext cx="425578" cy="1734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05B582A-24EB-0B44-9C7D-97095CAB813A}"/>
              </a:ext>
            </a:extLst>
          </p:cNvPr>
          <p:cNvSpPr txBox="1"/>
          <p:nvPr/>
        </p:nvSpPr>
        <p:spPr>
          <a:xfrm>
            <a:off x="1862134" y="4344529"/>
            <a:ext cx="2454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:noise</a:t>
            </a:r>
            <a:r>
              <a:rPr kumimoji="1" lang="zh-CN" altLang="en-US" sz="2400"/>
              <a:t> </a:t>
            </a:r>
            <a:r>
              <a:rPr kumimoji="1" lang="en-US" altLang="zh-CN" sz="2400"/>
              <a:t>distribution</a:t>
            </a:r>
            <a:endParaRPr kumimoji="1" lang="zh-CN" altLang="en-US" sz="24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1624F3-3B49-9E41-9A6B-C9527521D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605" y="4300394"/>
            <a:ext cx="425578" cy="57781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ACFC7BF-A987-B84A-9825-2B470CCB051C}"/>
              </a:ext>
            </a:extLst>
          </p:cNvPr>
          <p:cNvSpPr txBox="1"/>
          <p:nvPr/>
        </p:nvSpPr>
        <p:spPr>
          <a:xfrm>
            <a:off x="5334000" y="4358469"/>
            <a:ext cx="1837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:</a:t>
            </a:r>
            <a:r>
              <a:rPr kumimoji="1" lang="zh-CN" altLang="en-US" sz="2400"/>
              <a:t> </a:t>
            </a:r>
            <a:r>
              <a:rPr kumimoji="1" lang="en-US" altLang="zh-CN" sz="2400"/>
              <a:t>interpolates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08400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1332</TotalTime>
  <Words>1443</Words>
  <Application>Microsoft Macintosh PowerPoint</Application>
  <PresentationFormat>全屏显示(4:3)</PresentationFormat>
  <Paragraphs>318</Paragraphs>
  <Slides>32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等线</vt:lpstr>
      <vt:lpstr>NimbusRomNo9L</vt:lpstr>
      <vt:lpstr>Arial</vt:lpstr>
      <vt:lpstr>Calibri</vt:lpstr>
      <vt:lpstr>Calibri Light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375</cp:revision>
  <dcterms:created xsi:type="dcterms:W3CDTF">2019-09-26T10:13:47Z</dcterms:created>
  <dcterms:modified xsi:type="dcterms:W3CDTF">2019-09-29T12:46:46Z</dcterms:modified>
</cp:coreProperties>
</file>